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486" r:id="rId3"/>
    <p:sldId id="517" r:id="rId4"/>
    <p:sldId id="532" r:id="rId5"/>
    <p:sldId id="525" r:id="rId6"/>
    <p:sldId id="535" r:id="rId7"/>
    <p:sldId id="491" r:id="rId8"/>
    <p:sldId id="533" r:id="rId9"/>
    <p:sldId id="518" r:id="rId10"/>
    <p:sldId id="377" r:id="rId11"/>
    <p:sldId id="551" r:id="rId12"/>
    <p:sldId id="552" r:id="rId13"/>
    <p:sldId id="577" r:id="rId14"/>
    <p:sldId id="578" r:id="rId15"/>
    <p:sldId id="537" r:id="rId16"/>
    <p:sldId id="534" r:id="rId17"/>
    <p:sldId id="527" r:id="rId18"/>
    <p:sldId id="521" r:id="rId19"/>
    <p:sldId id="590" r:id="rId20"/>
    <p:sldId id="256" r:id="rId21"/>
    <p:sldId id="260" r:id="rId22"/>
    <p:sldId id="586" r:id="rId23"/>
    <p:sldId id="261" r:id="rId24"/>
    <p:sldId id="585" r:id="rId25"/>
    <p:sldId id="594" r:id="rId26"/>
    <p:sldId id="584" r:id="rId27"/>
    <p:sldId id="595" r:id="rId28"/>
    <p:sldId id="564" r:id="rId29"/>
    <p:sldId id="531" r:id="rId30"/>
    <p:sldId id="547" r:id="rId31"/>
    <p:sldId id="592" r:id="rId32"/>
    <p:sldId id="593" r:id="rId33"/>
    <p:sldId id="579" r:id="rId34"/>
    <p:sldId id="554" r:id="rId35"/>
    <p:sldId id="556" r:id="rId36"/>
    <p:sldId id="559" r:id="rId37"/>
    <p:sldId id="560" r:id="rId38"/>
    <p:sldId id="561" r:id="rId39"/>
    <p:sldId id="562" r:id="rId40"/>
    <p:sldId id="563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A3PfeYTHoLQ1P9s4Bcr1g+GZ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23C71B"/>
    <a:srgbClr val="260DB9"/>
    <a:srgbClr val="44E43C"/>
    <a:srgbClr val="BA3DC7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5CFA0E2-B2DE-43FA-9A42-81C16F6731CC}">
  <a:tblStyle styleId="{F5CFA0E2-B2DE-43FA-9A42-81C16F6731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0BECFB-90DC-4DE5-B8B6-E353CD9B938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9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49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06315" y="1452955"/>
            <a:ext cx="7731369" cy="185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5400" b="1" dirty="0">
                <a:latin typeface="Calibri"/>
                <a:ea typeface="Calibri"/>
                <a:cs typeface="Calibri"/>
                <a:sym typeface="Calibri"/>
              </a:rPr>
              <a:t>선거제도 개혁과</a:t>
            </a:r>
            <a:br>
              <a:rPr lang="en-US" altLang="ko-KR" sz="5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ko-KR" altLang="en-US" sz="5400" b="1" dirty="0">
                <a:latin typeface="Calibri"/>
                <a:ea typeface="Calibri"/>
                <a:cs typeface="Calibri"/>
                <a:sym typeface="Calibri"/>
              </a:rPr>
              <a:t>지방자치</a:t>
            </a:r>
            <a:endParaRPr sz="3600" dirty="0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345677" y="1582038"/>
            <a:ext cx="192614" cy="186690"/>
          </a:xfrm>
          <a:prstGeom prst="ellipse">
            <a:avLst/>
          </a:prstGeom>
          <a:noFill/>
          <a:ln w="76200" cap="flat" cmpd="sng">
            <a:solidFill>
              <a:srgbClr val="FF3C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795386" y="4393369"/>
            <a:ext cx="4822521" cy="154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ts val="3600"/>
            </a:pPr>
            <a:r>
              <a:rPr lang="en-US" sz="3300" b="1" dirty="0" err="1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김찬휘</a:t>
            </a:r>
            <a:r>
              <a:rPr lang="en-US" sz="3000" b="1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sz="3000" b="1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>
              <a:lnSpc>
                <a:spcPct val="110000"/>
              </a:lnSpc>
              <a:buClr>
                <a:schemeClr val="dk1"/>
              </a:buClr>
              <a:buSzPts val="3200"/>
            </a:pPr>
            <a:r>
              <a:rPr lang="en-US" sz="2400" dirty="0" err="1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선거제도개혁연대</a:t>
            </a:r>
            <a:r>
              <a:rPr lang="en-US" sz="24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공동대표</a:t>
            </a:r>
            <a:endParaRPr lang="en-US" sz="240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>
              <a:lnSpc>
                <a:spcPct val="110000"/>
              </a:lnSpc>
              <a:buClr>
                <a:schemeClr val="dk1"/>
              </a:buClr>
              <a:buSzPts val="3200"/>
            </a:pPr>
            <a:r>
              <a:rPr lang="en-US" altLang="ko-KR" sz="24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2024 </a:t>
            </a:r>
            <a:r>
              <a:rPr lang="ko-KR" altLang="en-US" sz="240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정치개혁공동행동 공동대표</a:t>
            </a:r>
            <a:endParaRPr sz="2400" dirty="0">
              <a:solidFill>
                <a:srgbClr val="200C22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28;p6">
            <a:extLst>
              <a:ext uri="{FF2B5EF4-FFF2-40B4-BE49-F238E27FC236}">
                <a16:creationId xmlns:a16="http://schemas.microsoft.com/office/drawing/2014/main" id="{36BEEA21-CB15-420F-9AB5-39190D2A2ACF}"/>
              </a:ext>
            </a:extLst>
          </p:cNvPr>
          <p:cNvSpPr/>
          <p:nvPr/>
        </p:nvSpPr>
        <p:spPr>
          <a:xfrm>
            <a:off x="478972" y="1008770"/>
            <a:ext cx="536727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비례대표제란</a:t>
            </a:r>
            <a:r>
              <a:rPr lang="en-US" altLang="ko-KR" sz="3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C59D8D9B-C1CA-4567-B350-BC038E946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890" y="2528358"/>
            <a:ext cx="6650934" cy="2065514"/>
          </a:xfrm>
          <a:solidFill>
            <a:schemeClr val="accent6"/>
          </a:solidFill>
          <a:effectLst>
            <a:glow rad="228600">
              <a:schemeClr val="accent5">
                <a:lumMod val="50000"/>
                <a:alpha val="40000"/>
              </a:schemeClr>
            </a:glow>
            <a:softEdge rad="63500"/>
          </a:effectLst>
        </p:spPr>
        <p:txBody>
          <a:bodyPr>
            <a:noAutofit/>
          </a:bodyPr>
          <a:lstStyle/>
          <a:p>
            <a:r>
              <a:rPr lang="en-US" altLang="ko-KR" sz="3000" b="1" dirty="0">
                <a:solidFill>
                  <a:srgbClr val="002060"/>
                </a:solidFill>
              </a:rPr>
              <a:t>Proportional Representation(PR)</a:t>
            </a:r>
          </a:p>
          <a:p>
            <a:r>
              <a:rPr lang="ko-KR" altLang="en-US" sz="3000" b="1" dirty="0">
                <a:solidFill>
                  <a:schemeClr val="bg1"/>
                </a:solidFill>
              </a:rPr>
              <a:t>정당의 득표율에 비례해 당선자 수를 결정하는 선거제도</a:t>
            </a:r>
            <a:endParaRPr lang="en-US" altLang="ko-KR" sz="3000" b="1" dirty="0">
              <a:solidFill>
                <a:schemeClr val="bg1"/>
              </a:solidFill>
            </a:endParaRPr>
          </a:p>
          <a:p>
            <a:r>
              <a:rPr lang="ko-KR" altLang="en-US" sz="3000" b="1" dirty="0">
                <a:solidFill>
                  <a:srgbClr val="FFFF00"/>
                </a:solidFill>
              </a:rPr>
              <a:t>사표 없이 국민의 의사를 반영</a:t>
            </a:r>
            <a:endParaRPr lang="en-US" altLang="ko-KR" sz="3000" b="1" dirty="0">
              <a:solidFill>
                <a:srgbClr val="FFFF00"/>
              </a:solidFill>
            </a:endParaRPr>
          </a:p>
          <a:p>
            <a:endParaRPr lang="en-US" altLang="ko-K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6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8"/>
          <p:cNvGraphicFramePr/>
          <p:nvPr/>
        </p:nvGraphicFramePr>
        <p:xfrm>
          <a:off x="336008" y="1914057"/>
          <a:ext cx="4003650" cy="3030038"/>
        </p:xfrm>
        <a:graphic>
          <a:graphicData uri="http://schemas.openxmlformats.org/drawingml/2006/table">
            <a:tbl>
              <a:tblPr>
                <a:noFill/>
                <a:tableStyleId>{6D0BECFB-90DC-4DE5-B8B6-E353CD9B9386}</a:tableStyleId>
              </a:tblPr>
              <a:tblGrid>
                <a:gridCol w="328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선거제도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수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1등당선제 </a:t>
                      </a:r>
                      <a:r>
                        <a:rPr lang="en-US" sz="1800" b="1" i="0">
                          <a:solidFill>
                            <a:srgbClr val="082A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(비례대표 없음)</a:t>
                      </a:r>
                      <a:endParaRPr sz="1800" b="1" i="0">
                        <a:solidFill>
                          <a:srgbClr val="082AB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소선거구+비례대표 </a:t>
                      </a:r>
                      <a:r>
                        <a:rPr lang="en-US" sz="1800" b="1" i="0">
                          <a:solidFill>
                            <a:srgbClr val="082A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병립형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소선거구+비례대표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rgbClr val="082A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연동형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단기이양식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(STV)</a:t>
                      </a:r>
                      <a:endParaRPr sz="800" dirty="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800" dirty="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정당명부식 </a:t>
                      </a:r>
                      <a:r>
                        <a:rPr lang="en-US" sz="1800" b="1">
                          <a:solidFill>
                            <a:srgbClr val="082A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비례대표제</a:t>
                      </a:r>
                      <a:endParaRPr sz="1800" b="1">
                        <a:solidFill>
                          <a:srgbClr val="082AB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800" dirty="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4" name="Google Shape;144;p8"/>
          <p:cNvGraphicFramePr/>
          <p:nvPr/>
        </p:nvGraphicFramePr>
        <p:xfrm>
          <a:off x="4339652" y="1914057"/>
          <a:ext cx="3077213" cy="3030038"/>
        </p:xfrm>
        <a:graphic>
          <a:graphicData uri="http://schemas.openxmlformats.org/drawingml/2006/table">
            <a:tbl>
              <a:tblPr>
                <a:noFill/>
                <a:tableStyleId>{6D0BECFB-90DC-4DE5-B8B6-E353CD9B9386}</a:tableStyleId>
              </a:tblPr>
              <a:tblGrid>
                <a:gridCol w="307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나라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미국 캐나다 프랑스 UK 호주</a:t>
                      </a:r>
                      <a:endParaRPr sz="1800" b="0" i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헝가리 이탈리아 리투아니아 멕시코 일본</a:t>
                      </a:r>
                      <a:endParaRPr sz="1200" b="0" i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독일 뉴질랜드</a:t>
                      </a:r>
                      <a:endParaRPr sz="1800" b="0" i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아일랜드</a:t>
                      </a:r>
                      <a:endParaRPr sz="1800" b="0" i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800" dirty="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5" name="Google Shape;145;p8"/>
          <p:cNvGraphicFramePr/>
          <p:nvPr/>
        </p:nvGraphicFramePr>
        <p:xfrm>
          <a:off x="336007" y="4943943"/>
          <a:ext cx="7080863" cy="477619"/>
        </p:xfrm>
        <a:graphic>
          <a:graphicData uri="http://schemas.openxmlformats.org/drawingml/2006/table">
            <a:tbl>
              <a:tblPr>
                <a:noFill/>
                <a:tableStyleId>{6D0BECFB-90DC-4DE5-B8B6-E353CD9B9386}</a:tableStyleId>
              </a:tblPr>
              <a:tblGrid>
                <a:gridCol w="328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소선거구+비례대표 </a:t>
                      </a:r>
                      <a:r>
                        <a:rPr lang="en-US" sz="1400" b="1">
                          <a:solidFill>
                            <a:srgbClr val="082AB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준연동형+병립형</a:t>
                      </a:r>
                      <a:endParaRPr sz="1400" b="1">
                        <a:solidFill>
                          <a:srgbClr val="082AB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800"/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대한민국</a:t>
                      </a:r>
                      <a:endParaRPr sz="1800" b="1" i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581" marR="48581" marT="13425" marB="13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0914B414-DAA5-4415-83DE-CC634F22825A}"/>
              </a:ext>
            </a:extLst>
          </p:cNvPr>
          <p:cNvGrpSpPr/>
          <p:nvPr/>
        </p:nvGrpSpPr>
        <p:grpSpPr>
          <a:xfrm>
            <a:off x="336003" y="3526972"/>
            <a:ext cx="8117914" cy="1416971"/>
            <a:chOff x="448003" y="3559629"/>
            <a:chExt cx="10823885" cy="188929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CA99D37-DBB8-4A10-8445-B095D75D2C73}"/>
                </a:ext>
              </a:extLst>
            </p:cNvPr>
            <p:cNvSpPr/>
            <p:nvPr/>
          </p:nvSpPr>
          <p:spPr>
            <a:xfrm>
              <a:off x="448003" y="3559629"/>
              <a:ext cx="9441149" cy="1889295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FF0000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AB8014-B267-4C1B-A26D-FEF3F400B8BA}"/>
                </a:ext>
              </a:extLst>
            </p:cNvPr>
            <p:cNvSpPr txBox="1"/>
            <p:nvPr/>
          </p:nvSpPr>
          <p:spPr>
            <a:xfrm>
              <a:off x="9934417" y="3811778"/>
              <a:ext cx="1337471" cy="141577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chemeClr val="bg1"/>
                  </a:solidFill>
                </a:rPr>
                <a:t>100% </a:t>
              </a:r>
              <a:r>
                <a:rPr lang="ko-KR" altLang="en-US" sz="2100" b="1" dirty="0">
                  <a:solidFill>
                    <a:schemeClr val="bg1"/>
                  </a:solidFill>
                </a:rPr>
                <a:t>비례</a:t>
              </a:r>
              <a:endParaRPr lang="en-US" altLang="ko-KR" sz="2100" b="1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100" b="1" dirty="0">
                  <a:solidFill>
                    <a:schemeClr val="bg1"/>
                  </a:solidFill>
                </a:rPr>
                <a:t>대표제</a:t>
              </a:r>
            </a:p>
          </p:txBody>
        </p:sp>
      </p:grpSp>
      <p:sp>
        <p:nvSpPr>
          <p:cNvPr id="9" name="Google Shape;150;p9">
            <a:extLst>
              <a:ext uri="{FF2B5EF4-FFF2-40B4-BE49-F238E27FC236}">
                <a16:creationId xmlns:a16="http://schemas.microsoft.com/office/drawing/2014/main" id="{E4C32745-D2E8-4CE0-A9EE-038DDD09CB43}"/>
              </a:ext>
            </a:extLst>
          </p:cNvPr>
          <p:cNvSpPr txBox="1"/>
          <p:nvPr/>
        </p:nvSpPr>
        <p:spPr>
          <a:xfrm>
            <a:off x="2277836" y="850839"/>
            <a:ext cx="6866163" cy="751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ko-KR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OECD 38</a:t>
            </a:r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개국 국회</a:t>
            </a:r>
            <a:r>
              <a:rPr lang="en-US" altLang="ko-KR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하원</a:t>
            </a:r>
            <a:r>
              <a:rPr lang="en-US" altLang="ko-KR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선거제도</a:t>
            </a:r>
            <a:endParaRPr sz="3000" dirty="0">
              <a:solidFill>
                <a:schemeClr val="accent4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7BF2CEA-91B4-672D-B00B-8968B570B2C0}"/>
              </a:ext>
            </a:extLst>
          </p:cNvPr>
          <p:cNvGrpSpPr/>
          <p:nvPr/>
        </p:nvGrpSpPr>
        <p:grpSpPr>
          <a:xfrm>
            <a:off x="2055516" y="3095582"/>
            <a:ext cx="1340827" cy="2288019"/>
            <a:chOff x="2740688" y="2984442"/>
            <a:chExt cx="1787769" cy="3050692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B9E2621-D926-00FE-5E34-7D6D7A5B7993}"/>
                </a:ext>
              </a:extLst>
            </p:cNvPr>
            <p:cNvSpPr/>
            <p:nvPr/>
          </p:nvSpPr>
          <p:spPr>
            <a:xfrm>
              <a:off x="3422859" y="2984442"/>
              <a:ext cx="1105598" cy="464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6EFB4EB-A668-C88E-9A33-C92E6DC0F724}"/>
                </a:ext>
              </a:extLst>
            </p:cNvPr>
            <p:cNvSpPr/>
            <p:nvPr/>
          </p:nvSpPr>
          <p:spPr>
            <a:xfrm>
              <a:off x="3422859" y="3676320"/>
              <a:ext cx="1105598" cy="464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5B13C44-4537-A4F5-884A-A535ADA335CE}"/>
                </a:ext>
              </a:extLst>
            </p:cNvPr>
            <p:cNvSpPr/>
            <p:nvPr/>
          </p:nvSpPr>
          <p:spPr>
            <a:xfrm>
              <a:off x="2740688" y="5570249"/>
              <a:ext cx="1105598" cy="464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00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2577726" y="2281002"/>
            <a:ext cx="184731" cy="42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575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304801" y="1187241"/>
            <a:ext cx="7458755" cy="43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준연동형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병립형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은 투표방법은 동일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계산법만 다름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.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5" name="Google Shape;143;p8">
            <a:extLst>
              <a:ext uri="{FF2B5EF4-FFF2-40B4-BE49-F238E27FC236}">
                <a16:creationId xmlns:a16="http://schemas.microsoft.com/office/drawing/2014/main" id="{58233794-B885-640A-D416-E65BB5453EAB}"/>
              </a:ext>
            </a:extLst>
          </p:cNvPr>
          <p:cNvSpPr/>
          <p:nvPr/>
        </p:nvSpPr>
        <p:spPr>
          <a:xfrm flipH="1">
            <a:off x="381000" y="1841289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30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8" name="Google Shape;143;p8">
            <a:extLst>
              <a:ext uri="{FF2B5EF4-FFF2-40B4-BE49-F238E27FC236}">
                <a16:creationId xmlns:a16="http://schemas.microsoft.com/office/drawing/2014/main" id="{B5E2832E-AB9C-EFB0-9C67-6EF50F7CCED9}"/>
              </a:ext>
            </a:extLst>
          </p:cNvPr>
          <p:cNvSpPr/>
          <p:nvPr/>
        </p:nvSpPr>
        <p:spPr>
          <a:xfrm flipH="1">
            <a:off x="380999" y="2926606"/>
            <a:ext cx="936173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연동형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39C6F5B-E6B8-B957-1FEC-1F11A7429798}"/>
              </a:ext>
            </a:extLst>
          </p:cNvPr>
          <p:cNvGrpSpPr/>
          <p:nvPr/>
        </p:nvGrpSpPr>
        <p:grpSpPr>
          <a:xfrm>
            <a:off x="381000" y="3635084"/>
            <a:ext cx="3390901" cy="1151071"/>
            <a:chOff x="507999" y="3703777"/>
            <a:chExt cx="4521201" cy="1534760"/>
          </a:xfrm>
        </p:grpSpPr>
        <p:sp>
          <p:nvSpPr>
            <p:cNvPr id="15" name="Google Shape;143;p8">
              <a:extLst>
                <a:ext uri="{FF2B5EF4-FFF2-40B4-BE49-F238E27FC236}">
                  <a16:creationId xmlns:a16="http://schemas.microsoft.com/office/drawing/2014/main" id="{930F8D00-5360-1ABD-C1ED-351AB50E0B8D}"/>
                </a:ext>
              </a:extLst>
            </p:cNvPr>
            <p:cNvSpPr/>
            <p:nvPr/>
          </p:nvSpPr>
          <p:spPr>
            <a:xfrm flipH="1">
              <a:off x="507999" y="3703777"/>
              <a:ext cx="2583544" cy="5862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소선거구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6" name="Google Shape;143;p8">
              <a:extLst>
                <a:ext uri="{FF2B5EF4-FFF2-40B4-BE49-F238E27FC236}">
                  <a16:creationId xmlns:a16="http://schemas.microsoft.com/office/drawing/2014/main" id="{C7B7B839-4A41-5763-D1C9-7CDB7A9C4CBC}"/>
                </a:ext>
              </a:extLst>
            </p:cNvPr>
            <p:cNvSpPr/>
            <p:nvPr/>
          </p:nvSpPr>
          <p:spPr>
            <a:xfrm flipH="1">
              <a:off x="507999" y="4652253"/>
              <a:ext cx="2583544" cy="5862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정당비례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7" name="Google Shape;143;p8">
              <a:extLst>
                <a:ext uri="{FF2B5EF4-FFF2-40B4-BE49-F238E27FC236}">
                  <a16:creationId xmlns:a16="http://schemas.microsoft.com/office/drawing/2014/main" id="{95FEF5C2-DCD7-AC28-70CF-ADF03B9107F2}"/>
                </a:ext>
              </a:extLst>
            </p:cNvPr>
            <p:cNvSpPr/>
            <p:nvPr/>
          </p:nvSpPr>
          <p:spPr>
            <a:xfrm flipH="1">
              <a:off x="3467755" y="4132423"/>
              <a:ext cx="435431" cy="73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7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+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8" name="오른쪽 중괄호 17">
              <a:extLst>
                <a:ext uri="{FF2B5EF4-FFF2-40B4-BE49-F238E27FC236}">
                  <a16:creationId xmlns:a16="http://schemas.microsoft.com/office/drawing/2014/main" id="{875AECB2-7E3C-2709-64D3-709A5C50F2C4}"/>
                </a:ext>
              </a:extLst>
            </p:cNvPr>
            <p:cNvSpPr/>
            <p:nvPr/>
          </p:nvSpPr>
          <p:spPr>
            <a:xfrm>
              <a:off x="3091543" y="3892350"/>
              <a:ext cx="376212" cy="124822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9" name="Google Shape;143;p8">
              <a:extLst>
                <a:ext uri="{FF2B5EF4-FFF2-40B4-BE49-F238E27FC236}">
                  <a16:creationId xmlns:a16="http://schemas.microsoft.com/office/drawing/2014/main" id="{D81AA681-53F3-2549-BBB2-AF3259C566A5}"/>
                </a:ext>
              </a:extLst>
            </p:cNvPr>
            <p:cNvSpPr/>
            <p:nvPr/>
          </p:nvSpPr>
          <p:spPr>
            <a:xfrm flipH="1">
              <a:off x="3903185" y="4223322"/>
              <a:ext cx="1126015" cy="5862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100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BDEEFF9-4C18-B8DD-0D63-33B0E28AC86C}"/>
              </a:ext>
            </a:extLst>
          </p:cNvPr>
          <p:cNvGrpSpPr/>
          <p:nvPr/>
        </p:nvGrpSpPr>
        <p:grpSpPr>
          <a:xfrm>
            <a:off x="3870891" y="4024736"/>
            <a:ext cx="1035413" cy="439713"/>
            <a:chOff x="5161188" y="4223322"/>
            <a:chExt cx="1380550" cy="586284"/>
          </a:xfrm>
        </p:grpSpPr>
        <p:sp>
          <p:nvSpPr>
            <p:cNvPr id="20" name="Google Shape;143;p8">
              <a:extLst>
                <a:ext uri="{FF2B5EF4-FFF2-40B4-BE49-F238E27FC236}">
                  <a16:creationId xmlns:a16="http://schemas.microsoft.com/office/drawing/2014/main" id="{90306BB4-954B-F997-50D3-D47241A3A924}"/>
                </a:ext>
              </a:extLst>
            </p:cNvPr>
            <p:cNvSpPr/>
            <p:nvPr/>
          </p:nvSpPr>
          <p:spPr>
            <a:xfrm flipH="1">
              <a:off x="5161188" y="4243222"/>
              <a:ext cx="435430" cy="5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8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X</a:t>
              </a:r>
              <a:endPara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1" name="Google Shape;143;p8">
              <a:extLst>
                <a:ext uri="{FF2B5EF4-FFF2-40B4-BE49-F238E27FC236}">
                  <a16:creationId xmlns:a16="http://schemas.microsoft.com/office/drawing/2014/main" id="{EE62F4D6-0237-7A5C-5C6A-B0256335838F}"/>
                </a:ext>
              </a:extLst>
            </p:cNvPr>
            <p:cNvSpPr/>
            <p:nvPr/>
          </p:nvSpPr>
          <p:spPr>
            <a:xfrm flipH="1">
              <a:off x="5560860" y="4223322"/>
              <a:ext cx="980878" cy="586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40%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8DDE3F8-8668-C8C0-D7EE-0BA4E6E5D1BC}"/>
              </a:ext>
            </a:extLst>
          </p:cNvPr>
          <p:cNvGrpSpPr/>
          <p:nvPr/>
        </p:nvGrpSpPr>
        <p:grpSpPr>
          <a:xfrm>
            <a:off x="4881537" y="3913943"/>
            <a:ext cx="1134404" cy="550512"/>
            <a:chOff x="6508716" y="4075589"/>
            <a:chExt cx="1512538" cy="734015"/>
          </a:xfrm>
        </p:grpSpPr>
        <p:sp>
          <p:nvSpPr>
            <p:cNvPr id="22" name="Google Shape;143;p8">
              <a:extLst>
                <a:ext uri="{FF2B5EF4-FFF2-40B4-BE49-F238E27FC236}">
                  <a16:creationId xmlns:a16="http://schemas.microsoft.com/office/drawing/2014/main" id="{BE339729-43A5-69E7-D359-45E9E9826B9B}"/>
                </a:ext>
              </a:extLst>
            </p:cNvPr>
            <p:cNvSpPr/>
            <p:nvPr/>
          </p:nvSpPr>
          <p:spPr>
            <a:xfrm flipH="1">
              <a:off x="6508716" y="4075589"/>
              <a:ext cx="435430" cy="73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7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=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3" name="Google Shape;143;p8">
              <a:extLst>
                <a:ext uri="{FF2B5EF4-FFF2-40B4-BE49-F238E27FC236}">
                  <a16:creationId xmlns:a16="http://schemas.microsoft.com/office/drawing/2014/main" id="{FAEEC798-E3C3-11A0-FBC9-285BC49E6130}"/>
                </a:ext>
              </a:extLst>
            </p:cNvPr>
            <p:cNvSpPr/>
            <p:nvPr/>
          </p:nvSpPr>
          <p:spPr>
            <a:xfrm flipH="1">
              <a:off x="7073398" y="4186389"/>
              <a:ext cx="947856" cy="5862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40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613361E-F5F8-931A-5F6B-BD1D56829EE5}"/>
              </a:ext>
            </a:extLst>
          </p:cNvPr>
          <p:cNvGrpSpPr/>
          <p:nvPr/>
        </p:nvGrpSpPr>
        <p:grpSpPr>
          <a:xfrm>
            <a:off x="5305048" y="4436755"/>
            <a:ext cx="1925669" cy="882977"/>
            <a:chOff x="7073397" y="4772675"/>
            <a:chExt cx="2567559" cy="1177303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8B045E3D-FE75-148A-433D-2F0E3D4452D6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7547326" y="4772675"/>
              <a:ext cx="0" cy="5862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143;p8">
              <a:extLst>
                <a:ext uri="{FF2B5EF4-FFF2-40B4-BE49-F238E27FC236}">
                  <a16:creationId xmlns:a16="http://schemas.microsoft.com/office/drawing/2014/main" id="{B5F2614F-8DDF-4E6E-A976-00D97EDCDAEE}"/>
                </a:ext>
              </a:extLst>
            </p:cNvPr>
            <p:cNvSpPr/>
            <p:nvPr/>
          </p:nvSpPr>
          <p:spPr>
            <a:xfrm flipH="1">
              <a:off x="7073397" y="5363694"/>
              <a:ext cx="2567559" cy="586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비례의석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5" name="Google Shape;143;p8">
            <a:extLst>
              <a:ext uri="{FF2B5EF4-FFF2-40B4-BE49-F238E27FC236}">
                <a16:creationId xmlns:a16="http://schemas.microsoft.com/office/drawing/2014/main" id="{6B5B9499-62FD-139F-380A-6D591841659F}"/>
              </a:ext>
            </a:extLst>
          </p:cNvPr>
          <p:cNvSpPr/>
          <p:nvPr/>
        </p:nvSpPr>
        <p:spPr>
          <a:xfrm flipH="1">
            <a:off x="381000" y="1835628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40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84E2084-6B4A-7C1F-B98B-CDA52FA88267}"/>
              </a:ext>
            </a:extLst>
          </p:cNvPr>
          <p:cNvGrpSpPr/>
          <p:nvPr/>
        </p:nvGrpSpPr>
        <p:grpSpPr>
          <a:xfrm>
            <a:off x="5305048" y="4440309"/>
            <a:ext cx="1925669" cy="882979"/>
            <a:chOff x="7073397" y="4772673"/>
            <a:chExt cx="2567559" cy="1177304"/>
          </a:xfrm>
        </p:grpSpPr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0CD97EE4-A1CB-6D26-9C62-C5EFE988564F}"/>
                </a:ext>
              </a:extLst>
            </p:cNvPr>
            <p:cNvCxnSpPr>
              <a:cxnSpLocks/>
            </p:cNvCxnSpPr>
            <p:nvPr/>
          </p:nvCxnSpPr>
          <p:spPr>
            <a:xfrm>
              <a:off x="7547326" y="4772673"/>
              <a:ext cx="0" cy="5862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Google Shape;143;p8">
              <a:extLst>
                <a:ext uri="{FF2B5EF4-FFF2-40B4-BE49-F238E27FC236}">
                  <a16:creationId xmlns:a16="http://schemas.microsoft.com/office/drawing/2014/main" id="{1F46DFA9-8A20-208D-F8D2-03E2E3D4F75A}"/>
                </a:ext>
              </a:extLst>
            </p:cNvPr>
            <p:cNvSpPr/>
            <p:nvPr/>
          </p:nvSpPr>
          <p:spPr>
            <a:xfrm flipH="1">
              <a:off x="7073397" y="5363693"/>
              <a:ext cx="2567559" cy="586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비례의석 </a:t>
              </a:r>
              <a:r>
                <a:rPr lang="en-US" altLang="ko-KR" sz="2100" b="1" dirty="0">
                  <a:solidFill>
                    <a:srgbClr val="FF0000"/>
                  </a:solidFill>
                  <a:latin typeface="+mn-ea"/>
                  <a:ea typeface="+mn-ea"/>
                  <a:cs typeface="Calibri"/>
                  <a:sym typeface="Calibri"/>
                </a:rPr>
                <a:t>0</a:t>
              </a:r>
              <a:r>
                <a:rPr lang="ko-KR" altLang="en-US" sz="2100" b="1" dirty="0">
                  <a:solidFill>
                    <a:srgbClr val="FF0000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9" name="Google Shape;143;p8">
            <a:extLst>
              <a:ext uri="{FF2B5EF4-FFF2-40B4-BE49-F238E27FC236}">
                <a16:creationId xmlns:a16="http://schemas.microsoft.com/office/drawing/2014/main" id="{0CD0555D-FA59-0CD8-8D32-9066EBED947D}"/>
              </a:ext>
            </a:extLst>
          </p:cNvPr>
          <p:cNvSpPr/>
          <p:nvPr/>
        </p:nvSpPr>
        <p:spPr>
          <a:xfrm flipH="1">
            <a:off x="381000" y="1829966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0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82E5285-61CB-4535-6F43-9C2DA7348A16}"/>
              </a:ext>
            </a:extLst>
          </p:cNvPr>
          <p:cNvGrpSpPr/>
          <p:nvPr/>
        </p:nvGrpSpPr>
        <p:grpSpPr>
          <a:xfrm>
            <a:off x="5305048" y="4436757"/>
            <a:ext cx="1925669" cy="882979"/>
            <a:chOff x="7073397" y="4772673"/>
            <a:chExt cx="2567559" cy="1177304"/>
          </a:xfrm>
        </p:grpSpPr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C22E41B0-FA93-E616-13D5-B03FC511AC31}"/>
                </a:ext>
              </a:extLst>
            </p:cNvPr>
            <p:cNvCxnSpPr>
              <a:cxnSpLocks/>
            </p:cNvCxnSpPr>
            <p:nvPr/>
          </p:nvCxnSpPr>
          <p:spPr>
            <a:xfrm>
              <a:off x="7547326" y="4772673"/>
              <a:ext cx="0" cy="5862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Google Shape;143;p8">
              <a:extLst>
                <a:ext uri="{FF2B5EF4-FFF2-40B4-BE49-F238E27FC236}">
                  <a16:creationId xmlns:a16="http://schemas.microsoft.com/office/drawing/2014/main" id="{5A2F043D-E714-6928-1357-F1BD93F9D2AA}"/>
                </a:ext>
              </a:extLst>
            </p:cNvPr>
            <p:cNvSpPr/>
            <p:nvPr/>
          </p:nvSpPr>
          <p:spPr>
            <a:xfrm flipH="1">
              <a:off x="7073397" y="5363693"/>
              <a:ext cx="2567559" cy="586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비례의석 </a:t>
              </a:r>
              <a:r>
                <a:rPr lang="en-US" altLang="ko-KR" sz="2100" b="1" dirty="0">
                  <a:solidFill>
                    <a:srgbClr val="FF0000"/>
                  </a:solidFill>
                  <a:latin typeface="+mn-ea"/>
                  <a:ea typeface="+mn-ea"/>
                  <a:cs typeface="Calibri"/>
                  <a:sym typeface="Calibri"/>
                </a:rPr>
                <a:t>40</a:t>
              </a:r>
              <a:r>
                <a:rPr lang="ko-KR" altLang="en-US" sz="2100" b="1" dirty="0">
                  <a:solidFill>
                    <a:srgbClr val="FF0000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0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8" grpId="0" animBg="1"/>
      <p:bldP spid="35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2577726" y="2281002"/>
            <a:ext cx="184731" cy="42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575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304801" y="1187241"/>
            <a:ext cx="7458755" cy="43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준연동형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병립형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은 투표방법은 동일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계산법만 다름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.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5" name="Google Shape;143;p8">
            <a:extLst>
              <a:ext uri="{FF2B5EF4-FFF2-40B4-BE49-F238E27FC236}">
                <a16:creationId xmlns:a16="http://schemas.microsoft.com/office/drawing/2014/main" id="{58233794-B885-640A-D416-E65BB5453EAB}"/>
              </a:ext>
            </a:extLst>
          </p:cNvPr>
          <p:cNvSpPr/>
          <p:nvPr/>
        </p:nvSpPr>
        <p:spPr>
          <a:xfrm flipH="1">
            <a:off x="381000" y="1841289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30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8" name="Google Shape;143;p8">
            <a:extLst>
              <a:ext uri="{FF2B5EF4-FFF2-40B4-BE49-F238E27FC236}">
                <a16:creationId xmlns:a16="http://schemas.microsoft.com/office/drawing/2014/main" id="{B5E2832E-AB9C-EFB0-9C67-6EF50F7CCED9}"/>
              </a:ext>
            </a:extLst>
          </p:cNvPr>
          <p:cNvSpPr/>
          <p:nvPr/>
        </p:nvSpPr>
        <p:spPr>
          <a:xfrm flipH="1">
            <a:off x="380999" y="2926606"/>
            <a:ext cx="1284515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준연동형</a:t>
            </a:r>
            <a:r>
              <a:rPr lang="ko-KR" altLang="en-US" sz="180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39C6F5B-E6B8-B957-1FEC-1F11A7429798}"/>
              </a:ext>
            </a:extLst>
          </p:cNvPr>
          <p:cNvGrpSpPr/>
          <p:nvPr/>
        </p:nvGrpSpPr>
        <p:grpSpPr>
          <a:xfrm>
            <a:off x="381000" y="3635084"/>
            <a:ext cx="3390901" cy="1151071"/>
            <a:chOff x="507999" y="3703777"/>
            <a:chExt cx="4521201" cy="1534760"/>
          </a:xfrm>
        </p:grpSpPr>
        <p:sp>
          <p:nvSpPr>
            <p:cNvPr id="15" name="Google Shape;143;p8">
              <a:extLst>
                <a:ext uri="{FF2B5EF4-FFF2-40B4-BE49-F238E27FC236}">
                  <a16:creationId xmlns:a16="http://schemas.microsoft.com/office/drawing/2014/main" id="{930F8D00-5360-1ABD-C1ED-351AB50E0B8D}"/>
                </a:ext>
              </a:extLst>
            </p:cNvPr>
            <p:cNvSpPr/>
            <p:nvPr/>
          </p:nvSpPr>
          <p:spPr>
            <a:xfrm flipH="1">
              <a:off x="507999" y="3703777"/>
              <a:ext cx="2583544" cy="5862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소선거구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6" name="Google Shape;143;p8">
              <a:extLst>
                <a:ext uri="{FF2B5EF4-FFF2-40B4-BE49-F238E27FC236}">
                  <a16:creationId xmlns:a16="http://schemas.microsoft.com/office/drawing/2014/main" id="{C7B7B839-4A41-5763-D1C9-7CDB7A9C4CBC}"/>
                </a:ext>
              </a:extLst>
            </p:cNvPr>
            <p:cNvSpPr/>
            <p:nvPr/>
          </p:nvSpPr>
          <p:spPr>
            <a:xfrm flipH="1">
              <a:off x="507999" y="4652253"/>
              <a:ext cx="2583544" cy="5862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정당비례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7" name="Google Shape;143;p8">
              <a:extLst>
                <a:ext uri="{FF2B5EF4-FFF2-40B4-BE49-F238E27FC236}">
                  <a16:creationId xmlns:a16="http://schemas.microsoft.com/office/drawing/2014/main" id="{95FEF5C2-DCD7-AC28-70CF-ADF03B9107F2}"/>
                </a:ext>
              </a:extLst>
            </p:cNvPr>
            <p:cNvSpPr/>
            <p:nvPr/>
          </p:nvSpPr>
          <p:spPr>
            <a:xfrm flipH="1">
              <a:off x="3467755" y="4132423"/>
              <a:ext cx="435431" cy="73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7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+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8" name="오른쪽 중괄호 17">
              <a:extLst>
                <a:ext uri="{FF2B5EF4-FFF2-40B4-BE49-F238E27FC236}">
                  <a16:creationId xmlns:a16="http://schemas.microsoft.com/office/drawing/2014/main" id="{875AECB2-7E3C-2709-64D3-709A5C50F2C4}"/>
                </a:ext>
              </a:extLst>
            </p:cNvPr>
            <p:cNvSpPr/>
            <p:nvPr/>
          </p:nvSpPr>
          <p:spPr>
            <a:xfrm>
              <a:off x="3091543" y="3892350"/>
              <a:ext cx="376212" cy="124822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9" name="Google Shape;143;p8">
              <a:extLst>
                <a:ext uri="{FF2B5EF4-FFF2-40B4-BE49-F238E27FC236}">
                  <a16:creationId xmlns:a16="http://schemas.microsoft.com/office/drawing/2014/main" id="{D81AA681-53F3-2549-BBB2-AF3259C566A5}"/>
                </a:ext>
              </a:extLst>
            </p:cNvPr>
            <p:cNvSpPr/>
            <p:nvPr/>
          </p:nvSpPr>
          <p:spPr>
            <a:xfrm flipH="1">
              <a:off x="3903185" y="4223322"/>
              <a:ext cx="1126015" cy="5862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100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BDEEFF9-4C18-B8DD-0D63-33B0E28AC86C}"/>
              </a:ext>
            </a:extLst>
          </p:cNvPr>
          <p:cNvGrpSpPr/>
          <p:nvPr/>
        </p:nvGrpSpPr>
        <p:grpSpPr>
          <a:xfrm>
            <a:off x="3870891" y="4024736"/>
            <a:ext cx="1035413" cy="439713"/>
            <a:chOff x="5161188" y="4223322"/>
            <a:chExt cx="1380550" cy="586284"/>
          </a:xfrm>
        </p:grpSpPr>
        <p:sp>
          <p:nvSpPr>
            <p:cNvPr id="20" name="Google Shape;143;p8">
              <a:extLst>
                <a:ext uri="{FF2B5EF4-FFF2-40B4-BE49-F238E27FC236}">
                  <a16:creationId xmlns:a16="http://schemas.microsoft.com/office/drawing/2014/main" id="{90306BB4-954B-F997-50D3-D47241A3A924}"/>
                </a:ext>
              </a:extLst>
            </p:cNvPr>
            <p:cNvSpPr/>
            <p:nvPr/>
          </p:nvSpPr>
          <p:spPr>
            <a:xfrm flipH="1">
              <a:off x="5161188" y="4243222"/>
              <a:ext cx="435430" cy="512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8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X</a:t>
              </a:r>
              <a:endPara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1" name="Google Shape;143;p8">
              <a:extLst>
                <a:ext uri="{FF2B5EF4-FFF2-40B4-BE49-F238E27FC236}">
                  <a16:creationId xmlns:a16="http://schemas.microsoft.com/office/drawing/2014/main" id="{EE62F4D6-0237-7A5C-5C6A-B0256335838F}"/>
                </a:ext>
              </a:extLst>
            </p:cNvPr>
            <p:cNvSpPr/>
            <p:nvPr/>
          </p:nvSpPr>
          <p:spPr>
            <a:xfrm flipH="1">
              <a:off x="5560860" y="4223322"/>
              <a:ext cx="980878" cy="586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40%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8DDE3F8-8668-C8C0-D7EE-0BA4E6E5D1BC}"/>
              </a:ext>
            </a:extLst>
          </p:cNvPr>
          <p:cNvGrpSpPr/>
          <p:nvPr/>
        </p:nvGrpSpPr>
        <p:grpSpPr>
          <a:xfrm>
            <a:off x="4881537" y="3913943"/>
            <a:ext cx="1134404" cy="550512"/>
            <a:chOff x="6508716" y="4075589"/>
            <a:chExt cx="1512538" cy="734015"/>
          </a:xfrm>
        </p:grpSpPr>
        <p:sp>
          <p:nvSpPr>
            <p:cNvPr id="22" name="Google Shape;143;p8">
              <a:extLst>
                <a:ext uri="{FF2B5EF4-FFF2-40B4-BE49-F238E27FC236}">
                  <a16:creationId xmlns:a16="http://schemas.microsoft.com/office/drawing/2014/main" id="{BE339729-43A5-69E7-D359-45E9E9826B9B}"/>
                </a:ext>
              </a:extLst>
            </p:cNvPr>
            <p:cNvSpPr/>
            <p:nvPr/>
          </p:nvSpPr>
          <p:spPr>
            <a:xfrm flipH="1">
              <a:off x="6508716" y="4075589"/>
              <a:ext cx="435430" cy="73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7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=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3" name="Google Shape;143;p8">
              <a:extLst>
                <a:ext uri="{FF2B5EF4-FFF2-40B4-BE49-F238E27FC236}">
                  <a16:creationId xmlns:a16="http://schemas.microsoft.com/office/drawing/2014/main" id="{FAEEC798-E3C3-11A0-FBC9-285BC49E6130}"/>
                </a:ext>
              </a:extLst>
            </p:cNvPr>
            <p:cNvSpPr/>
            <p:nvPr/>
          </p:nvSpPr>
          <p:spPr>
            <a:xfrm flipH="1">
              <a:off x="7073398" y="4186389"/>
              <a:ext cx="947856" cy="5862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40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613361E-F5F8-931A-5F6B-BD1D56829EE5}"/>
              </a:ext>
            </a:extLst>
          </p:cNvPr>
          <p:cNvGrpSpPr/>
          <p:nvPr/>
        </p:nvGrpSpPr>
        <p:grpSpPr>
          <a:xfrm>
            <a:off x="5305048" y="4436755"/>
            <a:ext cx="1925669" cy="882977"/>
            <a:chOff x="7073397" y="4772675"/>
            <a:chExt cx="2567559" cy="1177303"/>
          </a:xfrm>
        </p:grpSpPr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8B045E3D-FE75-148A-433D-2F0E3D4452D6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7547326" y="4772675"/>
              <a:ext cx="0" cy="5862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143;p8">
              <a:extLst>
                <a:ext uri="{FF2B5EF4-FFF2-40B4-BE49-F238E27FC236}">
                  <a16:creationId xmlns:a16="http://schemas.microsoft.com/office/drawing/2014/main" id="{B5F2614F-8DDF-4E6E-A976-00D97EDCDAEE}"/>
                </a:ext>
              </a:extLst>
            </p:cNvPr>
            <p:cNvSpPr/>
            <p:nvPr/>
          </p:nvSpPr>
          <p:spPr>
            <a:xfrm flipH="1">
              <a:off x="7073397" y="5363694"/>
              <a:ext cx="2567559" cy="5862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비례의석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019D1C-B1F0-47DF-D744-85C99D3EB3B7}"/>
              </a:ext>
            </a:extLst>
          </p:cNvPr>
          <p:cNvGrpSpPr/>
          <p:nvPr/>
        </p:nvGrpSpPr>
        <p:grpSpPr>
          <a:xfrm>
            <a:off x="7181259" y="4785905"/>
            <a:ext cx="1527027" cy="550512"/>
            <a:chOff x="9575014" y="5238202"/>
            <a:chExt cx="2036037" cy="734015"/>
          </a:xfrm>
        </p:grpSpPr>
        <p:sp>
          <p:nvSpPr>
            <p:cNvPr id="6" name="Google Shape;143;p8">
              <a:extLst>
                <a:ext uri="{FF2B5EF4-FFF2-40B4-BE49-F238E27FC236}">
                  <a16:creationId xmlns:a16="http://schemas.microsoft.com/office/drawing/2014/main" id="{151173E6-DD47-3A8B-4FF8-816FF1B76F18}"/>
                </a:ext>
              </a:extLst>
            </p:cNvPr>
            <p:cNvSpPr/>
            <p:nvPr/>
          </p:nvSpPr>
          <p:spPr>
            <a:xfrm flipH="1">
              <a:off x="9575014" y="5363693"/>
              <a:ext cx="980877" cy="586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／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2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EE2D6D3-5D4A-062E-E8C9-2187D1126E75}"/>
                </a:ext>
              </a:extLst>
            </p:cNvPr>
            <p:cNvGrpSpPr/>
            <p:nvPr/>
          </p:nvGrpSpPr>
          <p:grpSpPr>
            <a:xfrm>
              <a:off x="10322377" y="5238202"/>
              <a:ext cx="1288674" cy="734015"/>
              <a:chOff x="6508716" y="4075589"/>
              <a:chExt cx="1288674" cy="734015"/>
            </a:xfrm>
          </p:grpSpPr>
          <p:sp>
            <p:nvSpPr>
              <p:cNvPr id="10" name="Google Shape;143;p8">
                <a:extLst>
                  <a:ext uri="{FF2B5EF4-FFF2-40B4-BE49-F238E27FC236}">
                    <a16:creationId xmlns:a16="http://schemas.microsoft.com/office/drawing/2014/main" id="{04650B25-858E-9623-8F02-78830637C29E}"/>
                  </a:ext>
                </a:extLst>
              </p:cNvPr>
              <p:cNvSpPr/>
              <p:nvPr/>
            </p:nvSpPr>
            <p:spPr>
              <a:xfrm flipH="1">
                <a:off x="6508716" y="4075589"/>
                <a:ext cx="435431" cy="734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2700" b="1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=</a:t>
                </a:r>
                <a:endPara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3;p8">
                <a:extLst>
                  <a:ext uri="{FF2B5EF4-FFF2-40B4-BE49-F238E27FC236}">
                    <a16:creationId xmlns:a16="http://schemas.microsoft.com/office/drawing/2014/main" id="{52A0800C-D472-CB0E-9011-E89A9D459D2D}"/>
                  </a:ext>
                </a:extLst>
              </p:cNvPr>
              <p:cNvSpPr/>
              <p:nvPr/>
            </p:nvSpPr>
            <p:spPr>
              <a:xfrm flipH="1">
                <a:off x="7073399" y="4186389"/>
                <a:ext cx="723991" cy="58628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51427" tIns="25706" rIns="51427" bIns="25706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2100" b="1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5</a:t>
                </a:r>
                <a:r>
                  <a:rPr lang="ko-KR" altLang="en-US" sz="2100" b="1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석</a:t>
                </a:r>
                <a:endParaRPr lang="en-US" altLang="ko-KR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3E81A89-71FE-BA28-AAA3-5C89C0677144}"/>
              </a:ext>
            </a:extLst>
          </p:cNvPr>
          <p:cNvGrpSpPr/>
          <p:nvPr/>
        </p:nvGrpSpPr>
        <p:grpSpPr>
          <a:xfrm>
            <a:off x="7357463" y="3969341"/>
            <a:ext cx="807831" cy="907127"/>
            <a:chOff x="9809951" y="4149455"/>
            <a:chExt cx="1077108" cy="1209502"/>
          </a:xfrm>
        </p:grpSpPr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19ED3DB9-7DB4-9518-10B3-DB3B1362B29B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10283879" y="4735739"/>
              <a:ext cx="603180" cy="623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oogle Shape;143;p8">
              <a:extLst>
                <a:ext uri="{FF2B5EF4-FFF2-40B4-BE49-F238E27FC236}">
                  <a16:creationId xmlns:a16="http://schemas.microsoft.com/office/drawing/2014/main" id="{D066227C-8077-C853-DA16-8AD317D25A7F}"/>
                </a:ext>
              </a:extLst>
            </p:cNvPr>
            <p:cNvSpPr/>
            <p:nvPr/>
          </p:nvSpPr>
          <p:spPr>
            <a:xfrm flipH="1">
              <a:off x="9809951" y="4149455"/>
              <a:ext cx="947856" cy="586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35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96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2577726" y="2281002"/>
            <a:ext cx="184731" cy="42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575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304801" y="1187241"/>
            <a:ext cx="7458755" cy="43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준연동형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/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병립형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은 투표방법은 동일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계산법만 다름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cs typeface="Calibri"/>
                <a:sym typeface="Calibri"/>
              </a:rPr>
              <a:t>.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5" name="Google Shape;143;p8">
            <a:extLst>
              <a:ext uri="{FF2B5EF4-FFF2-40B4-BE49-F238E27FC236}">
                <a16:creationId xmlns:a16="http://schemas.microsoft.com/office/drawing/2014/main" id="{58233794-B885-640A-D416-E65BB5453EAB}"/>
              </a:ext>
            </a:extLst>
          </p:cNvPr>
          <p:cNvSpPr/>
          <p:nvPr/>
        </p:nvSpPr>
        <p:spPr>
          <a:xfrm flipH="1">
            <a:off x="381000" y="1841289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30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8" name="Google Shape;143;p8">
            <a:extLst>
              <a:ext uri="{FF2B5EF4-FFF2-40B4-BE49-F238E27FC236}">
                <a16:creationId xmlns:a16="http://schemas.microsoft.com/office/drawing/2014/main" id="{B5E2832E-AB9C-EFB0-9C67-6EF50F7CCED9}"/>
              </a:ext>
            </a:extLst>
          </p:cNvPr>
          <p:cNvSpPr/>
          <p:nvPr/>
        </p:nvSpPr>
        <p:spPr>
          <a:xfrm flipH="1">
            <a:off x="380998" y="2926606"/>
            <a:ext cx="947059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병립형</a:t>
            </a:r>
            <a:r>
              <a:rPr lang="ko-KR" altLang="en-US" sz="180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BA24B2B-D165-61B3-D695-FA1BC15BB40C}"/>
              </a:ext>
            </a:extLst>
          </p:cNvPr>
          <p:cNvGrpSpPr/>
          <p:nvPr/>
        </p:nvGrpSpPr>
        <p:grpSpPr>
          <a:xfrm>
            <a:off x="380999" y="4346443"/>
            <a:ext cx="3020619" cy="449377"/>
            <a:chOff x="507999" y="4652253"/>
            <a:chExt cx="4027492" cy="599168"/>
          </a:xfrm>
        </p:grpSpPr>
        <p:sp>
          <p:nvSpPr>
            <p:cNvPr id="16" name="Google Shape;143;p8">
              <a:extLst>
                <a:ext uri="{FF2B5EF4-FFF2-40B4-BE49-F238E27FC236}">
                  <a16:creationId xmlns:a16="http://schemas.microsoft.com/office/drawing/2014/main" id="{C7B7B839-4A41-5763-D1C9-7CDB7A9C4CBC}"/>
                </a:ext>
              </a:extLst>
            </p:cNvPr>
            <p:cNvSpPr/>
            <p:nvPr/>
          </p:nvSpPr>
          <p:spPr>
            <a:xfrm flipH="1">
              <a:off x="507999" y="4652253"/>
              <a:ext cx="2583544" cy="5862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정당비례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BDEEFF9-4C18-B8DD-0D63-33B0E28AC86C}"/>
                </a:ext>
              </a:extLst>
            </p:cNvPr>
            <p:cNvGrpSpPr/>
            <p:nvPr/>
          </p:nvGrpSpPr>
          <p:grpSpPr>
            <a:xfrm>
              <a:off x="3154941" y="4665137"/>
              <a:ext cx="1380550" cy="586284"/>
              <a:chOff x="5161188" y="4223322"/>
              <a:chExt cx="1380550" cy="586284"/>
            </a:xfrm>
          </p:grpSpPr>
          <p:sp>
            <p:nvSpPr>
              <p:cNvPr id="20" name="Google Shape;143;p8">
                <a:extLst>
                  <a:ext uri="{FF2B5EF4-FFF2-40B4-BE49-F238E27FC236}">
                    <a16:creationId xmlns:a16="http://schemas.microsoft.com/office/drawing/2014/main" id="{90306BB4-954B-F997-50D3-D47241A3A924}"/>
                  </a:ext>
                </a:extLst>
              </p:cNvPr>
              <p:cNvSpPr/>
              <p:nvPr/>
            </p:nvSpPr>
            <p:spPr>
              <a:xfrm flipH="1">
                <a:off x="5161188" y="4243222"/>
                <a:ext cx="435430" cy="512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800" b="1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X</a:t>
                </a:r>
                <a:endParaRPr lang="en-US" altLang="ko-KR" sz="15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43;p8">
                <a:extLst>
                  <a:ext uri="{FF2B5EF4-FFF2-40B4-BE49-F238E27FC236}">
                    <a16:creationId xmlns:a16="http://schemas.microsoft.com/office/drawing/2014/main" id="{EE62F4D6-0237-7A5C-5C6A-B0256335838F}"/>
                  </a:ext>
                </a:extLst>
              </p:cNvPr>
              <p:cNvSpPr/>
              <p:nvPr/>
            </p:nvSpPr>
            <p:spPr>
              <a:xfrm flipH="1">
                <a:off x="5560860" y="4223322"/>
                <a:ext cx="980878" cy="586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2100" b="1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40%</a:t>
                </a:r>
                <a:endParaRPr lang="en-US" altLang="ko-KR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8DDE3F8-8668-C8C0-D7EE-0BA4E6E5D1BC}"/>
              </a:ext>
            </a:extLst>
          </p:cNvPr>
          <p:cNvGrpSpPr/>
          <p:nvPr/>
        </p:nvGrpSpPr>
        <p:grpSpPr>
          <a:xfrm>
            <a:off x="3339899" y="4274393"/>
            <a:ext cx="1134404" cy="550512"/>
            <a:chOff x="6508716" y="4075589"/>
            <a:chExt cx="1512538" cy="734015"/>
          </a:xfrm>
        </p:grpSpPr>
        <p:sp>
          <p:nvSpPr>
            <p:cNvPr id="22" name="Google Shape;143;p8">
              <a:extLst>
                <a:ext uri="{FF2B5EF4-FFF2-40B4-BE49-F238E27FC236}">
                  <a16:creationId xmlns:a16="http://schemas.microsoft.com/office/drawing/2014/main" id="{BE339729-43A5-69E7-D359-45E9E9826B9B}"/>
                </a:ext>
              </a:extLst>
            </p:cNvPr>
            <p:cNvSpPr/>
            <p:nvPr/>
          </p:nvSpPr>
          <p:spPr>
            <a:xfrm flipH="1">
              <a:off x="6508716" y="4075589"/>
              <a:ext cx="435430" cy="73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7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=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3" name="Google Shape;143;p8">
              <a:extLst>
                <a:ext uri="{FF2B5EF4-FFF2-40B4-BE49-F238E27FC236}">
                  <a16:creationId xmlns:a16="http://schemas.microsoft.com/office/drawing/2014/main" id="{FAEEC798-E3C3-11A0-FBC9-285BC49E6130}"/>
                </a:ext>
              </a:extLst>
            </p:cNvPr>
            <p:cNvSpPr/>
            <p:nvPr/>
          </p:nvSpPr>
          <p:spPr>
            <a:xfrm flipH="1">
              <a:off x="7073398" y="4186389"/>
              <a:ext cx="947856" cy="5862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20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90069BA-BC0E-FBE1-9825-02CC5D1CC700}"/>
              </a:ext>
            </a:extLst>
          </p:cNvPr>
          <p:cNvGrpSpPr/>
          <p:nvPr/>
        </p:nvGrpSpPr>
        <p:grpSpPr>
          <a:xfrm>
            <a:off x="361333" y="3616490"/>
            <a:ext cx="3380282" cy="439713"/>
            <a:chOff x="507999" y="3703777"/>
            <a:chExt cx="4507042" cy="586283"/>
          </a:xfrm>
        </p:grpSpPr>
        <p:sp>
          <p:nvSpPr>
            <p:cNvPr id="15" name="Google Shape;143;p8">
              <a:extLst>
                <a:ext uri="{FF2B5EF4-FFF2-40B4-BE49-F238E27FC236}">
                  <a16:creationId xmlns:a16="http://schemas.microsoft.com/office/drawing/2014/main" id="{930F8D00-5360-1ABD-C1ED-351AB50E0B8D}"/>
                </a:ext>
              </a:extLst>
            </p:cNvPr>
            <p:cNvSpPr/>
            <p:nvPr/>
          </p:nvSpPr>
          <p:spPr>
            <a:xfrm flipH="1">
              <a:off x="507999" y="3703777"/>
              <a:ext cx="2583544" cy="5862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소선거구 </a:t>
              </a: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19" name="Google Shape;143;p8">
              <a:extLst>
                <a:ext uri="{FF2B5EF4-FFF2-40B4-BE49-F238E27FC236}">
                  <a16:creationId xmlns:a16="http://schemas.microsoft.com/office/drawing/2014/main" id="{D81AA681-53F3-2549-BBB2-AF3259C566A5}"/>
                </a:ext>
              </a:extLst>
            </p:cNvPr>
            <p:cNvSpPr/>
            <p:nvPr/>
          </p:nvSpPr>
          <p:spPr>
            <a:xfrm flipH="1">
              <a:off x="4055941" y="3703777"/>
              <a:ext cx="959100" cy="5862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30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cxnSp>
          <p:nvCxnSpPr>
            <p:cNvPr id="2" name="직선 화살표 연결선 1">
              <a:extLst>
                <a:ext uri="{FF2B5EF4-FFF2-40B4-BE49-F238E27FC236}">
                  <a16:creationId xmlns:a16="http://schemas.microsoft.com/office/drawing/2014/main" id="{F9801C62-5EEE-7E74-8572-7B4E047D4259}"/>
                </a:ext>
              </a:extLst>
            </p:cNvPr>
            <p:cNvCxnSpPr>
              <a:cxnSpLocks/>
            </p:cNvCxnSpPr>
            <p:nvPr/>
          </p:nvCxnSpPr>
          <p:spPr>
            <a:xfrm>
              <a:off x="3091543" y="3973093"/>
              <a:ext cx="9591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C048AE6-E566-8107-6AD9-1B2ADA0378EC}"/>
              </a:ext>
            </a:extLst>
          </p:cNvPr>
          <p:cNvGrpSpPr/>
          <p:nvPr/>
        </p:nvGrpSpPr>
        <p:grpSpPr>
          <a:xfrm>
            <a:off x="4546634" y="3763301"/>
            <a:ext cx="1101398" cy="936172"/>
            <a:chOff x="6062179" y="3874734"/>
            <a:chExt cx="1468530" cy="1248229"/>
          </a:xfrm>
        </p:grpSpPr>
        <p:sp>
          <p:nvSpPr>
            <p:cNvPr id="32" name="오른쪽 중괄호 31">
              <a:extLst>
                <a:ext uri="{FF2B5EF4-FFF2-40B4-BE49-F238E27FC236}">
                  <a16:creationId xmlns:a16="http://schemas.microsoft.com/office/drawing/2014/main" id="{5D61F3B3-CA83-9284-189F-4046023FA1E0}"/>
                </a:ext>
              </a:extLst>
            </p:cNvPr>
            <p:cNvSpPr/>
            <p:nvPr/>
          </p:nvSpPr>
          <p:spPr>
            <a:xfrm>
              <a:off x="6062179" y="3874734"/>
              <a:ext cx="376212" cy="124822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5" name="Google Shape;143;p8">
              <a:extLst>
                <a:ext uri="{FF2B5EF4-FFF2-40B4-BE49-F238E27FC236}">
                  <a16:creationId xmlns:a16="http://schemas.microsoft.com/office/drawing/2014/main" id="{BA228AA5-51EC-EA6F-0B67-8BF12F89F957}"/>
                </a:ext>
              </a:extLst>
            </p:cNvPr>
            <p:cNvSpPr/>
            <p:nvPr/>
          </p:nvSpPr>
          <p:spPr>
            <a:xfrm flipH="1">
              <a:off x="6582853" y="4205706"/>
              <a:ext cx="947856" cy="5862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25706" rIns="51427" bIns="25706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50</a:t>
              </a:r>
              <a:r>
                <a:rPr lang="ko-KR" altLang="en-US" sz="21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석</a:t>
              </a:r>
              <a:endPara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7" name="Google Shape;143;p8">
            <a:extLst>
              <a:ext uri="{FF2B5EF4-FFF2-40B4-BE49-F238E27FC236}">
                <a16:creationId xmlns:a16="http://schemas.microsoft.com/office/drawing/2014/main" id="{CE32BB7F-E6B6-CF4A-549B-93C306E14210}"/>
              </a:ext>
            </a:extLst>
          </p:cNvPr>
          <p:cNvSpPr/>
          <p:nvPr/>
        </p:nvSpPr>
        <p:spPr>
          <a:xfrm flipH="1">
            <a:off x="381000" y="1833352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40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38" name="Google Shape;143;p8">
            <a:extLst>
              <a:ext uri="{FF2B5EF4-FFF2-40B4-BE49-F238E27FC236}">
                <a16:creationId xmlns:a16="http://schemas.microsoft.com/office/drawing/2014/main" id="{9EC80A70-FF5E-E4D1-C7F2-F9625F7DB678}"/>
              </a:ext>
            </a:extLst>
          </p:cNvPr>
          <p:cNvSpPr/>
          <p:nvPr/>
        </p:nvSpPr>
        <p:spPr>
          <a:xfrm flipH="1">
            <a:off x="3041956" y="3617213"/>
            <a:ext cx="719325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1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40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39" name="Google Shape;143;p8">
            <a:extLst>
              <a:ext uri="{FF2B5EF4-FFF2-40B4-BE49-F238E27FC236}">
                <a16:creationId xmlns:a16="http://schemas.microsoft.com/office/drawing/2014/main" id="{CB76F6C7-3BF5-7257-76B8-EA3383E62A57}"/>
              </a:ext>
            </a:extLst>
          </p:cNvPr>
          <p:cNvSpPr/>
          <p:nvPr/>
        </p:nvSpPr>
        <p:spPr>
          <a:xfrm flipH="1">
            <a:off x="4947314" y="4020664"/>
            <a:ext cx="710892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1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60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41" name="Google Shape;143;p8">
            <a:extLst>
              <a:ext uri="{FF2B5EF4-FFF2-40B4-BE49-F238E27FC236}">
                <a16:creationId xmlns:a16="http://schemas.microsoft.com/office/drawing/2014/main" id="{33482477-79AC-C0E8-656F-8D5782822DE5}"/>
              </a:ext>
            </a:extLst>
          </p:cNvPr>
          <p:cNvSpPr/>
          <p:nvPr/>
        </p:nvSpPr>
        <p:spPr>
          <a:xfrm flipH="1">
            <a:off x="3038666" y="3631034"/>
            <a:ext cx="719325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1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42" name="Google Shape;143;p8">
            <a:extLst>
              <a:ext uri="{FF2B5EF4-FFF2-40B4-BE49-F238E27FC236}">
                <a16:creationId xmlns:a16="http://schemas.microsoft.com/office/drawing/2014/main" id="{7530DF8E-6FBE-7B0C-60B5-E72EF611E4C5}"/>
              </a:ext>
            </a:extLst>
          </p:cNvPr>
          <p:cNvSpPr/>
          <p:nvPr/>
        </p:nvSpPr>
        <p:spPr>
          <a:xfrm flipH="1">
            <a:off x="4947314" y="4036759"/>
            <a:ext cx="710892" cy="439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1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70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43" name="Google Shape;143;p8">
            <a:extLst>
              <a:ext uri="{FF2B5EF4-FFF2-40B4-BE49-F238E27FC236}">
                <a16:creationId xmlns:a16="http://schemas.microsoft.com/office/drawing/2014/main" id="{378F4888-87FA-1213-825F-5C1438D39B74}"/>
              </a:ext>
            </a:extLst>
          </p:cNvPr>
          <p:cNvSpPr/>
          <p:nvPr/>
        </p:nvSpPr>
        <p:spPr>
          <a:xfrm flipH="1">
            <a:off x="381000" y="1841289"/>
            <a:ext cx="5976257" cy="772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정당비례 </a:t>
            </a:r>
            <a:r>
              <a:rPr lang="en-US" altLang="ko-KR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21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ko-KR" altLang="en-US" sz="21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</a:t>
            </a:r>
            <a:endParaRPr lang="en-US" altLang="ko-KR" sz="2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소선거구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  <a:ea typeface="+mn-ea"/>
                <a:cs typeface="Calibri"/>
                <a:sym typeface="Calibri"/>
              </a:rPr>
              <a:t>50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정당투표 </a:t>
            </a:r>
            <a:r>
              <a:rPr lang="en-US" altLang="ko-KR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40% </a:t>
            </a:r>
            <a:r>
              <a:rPr lang="ko-KR" altLang="en-US" sz="18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얻은 정당이 있다고 할 때 </a:t>
            </a:r>
            <a:endParaRPr lang="en-US" altLang="ko-KR" sz="18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59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8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7174B42-CAE2-4CC8-B94C-7D9DF70A2654}"/>
              </a:ext>
            </a:extLst>
          </p:cNvPr>
          <p:cNvGrpSpPr/>
          <p:nvPr/>
        </p:nvGrpSpPr>
        <p:grpSpPr>
          <a:xfrm>
            <a:off x="476250" y="161030"/>
            <a:ext cx="8191500" cy="6809526"/>
            <a:chOff x="476250" y="161030"/>
            <a:chExt cx="8191500" cy="6809526"/>
          </a:xfrm>
        </p:grpSpPr>
        <p:sp>
          <p:nvSpPr>
            <p:cNvPr id="11" name="Google Shape;143;p8">
              <a:extLst>
                <a:ext uri="{FF2B5EF4-FFF2-40B4-BE49-F238E27FC236}">
                  <a16:creationId xmlns:a16="http://schemas.microsoft.com/office/drawing/2014/main" id="{F1AEB9F9-D373-D0E4-ACFA-F6FA25569AB7}"/>
                </a:ext>
              </a:extLst>
            </p:cNvPr>
            <p:cNvSpPr/>
            <p:nvPr/>
          </p:nvSpPr>
          <p:spPr>
            <a:xfrm>
              <a:off x="476250" y="161030"/>
              <a:ext cx="8191500" cy="6809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8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정당명부식</a:t>
              </a:r>
              <a:r>
                <a:rPr lang="en-US" altLang="ko-KR" sz="20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(party-list</a:t>
              </a:r>
              <a:r>
                <a:rPr lang="ko-KR" altLang="en-US" sz="20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</a:t>
              </a:r>
              <a:r>
                <a:rPr lang="en-US" altLang="ko-KR" sz="20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proportional representation)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OECD </a:t>
              </a:r>
              <a:r>
                <a:rPr lang="en-US" altLang="ko-KR" sz="24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24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of 38 </a:t>
              </a: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개방형 </a:t>
              </a:r>
              <a:r>
                <a:rPr lang="en-US" altLang="ko-KR" sz="24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18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+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폐쇄형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6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err="1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권역별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명부 </a:t>
              </a:r>
              <a:r>
                <a:rPr lang="en-US" altLang="ko-KR" sz="24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22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+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전국명부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2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</a:t>
              </a:r>
              <a:r>
                <a:rPr lang="en-US" altLang="ko-KR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(</a:t>
              </a:r>
              <a:r>
                <a:rPr lang="ko-KR" altLang="en-US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슬로바키아</a:t>
              </a:r>
              <a:r>
                <a:rPr lang="en-US" altLang="ko-KR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이스라엘</a:t>
              </a:r>
              <a:r>
                <a:rPr lang="en-US" altLang="ko-KR" sz="18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)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457200" indent="-457200">
                <a:lnSpc>
                  <a:spcPct val="12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단일 투표용지 </a:t>
              </a:r>
              <a:r>
                <a:rPr lang="en-US" altLang="ko-KR" sz="24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15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+ </a:t>
              </a:r>
              <a:r>
                <a:rPr lang="ko-KR" altLang="en-US" sz="2400" dirty="0" err="1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정당별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투표용지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9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 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2400" b="1" u="sng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개방형의 후보 당선 방식</a:t>
              </a:r>
              <a:endParaRPr lang="en-US" altLang="ko-KR" sz="2400" b="1" u="sng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 네덜란드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: 0.167%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이상 득표한 후보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스웨덴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: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권역내 자기 정당 총득표수의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8%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이상 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체코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: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권역내 자기 정당 득표수의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5%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이상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(=</a:t>
              </a:r>
              <a:r>
                <a:rPr lang="ko-KR" altLang="en-US" sz="2400" dirty="0" err="1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김두관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)</a:t>
              </a:r>
            </a:p>
            <a:p>
              <a:pPr marL="342900" indent="-342900">
                <a:lnSpc>
                  <a:spcPct val="12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칠레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: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후보 득표수 대로 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(=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박주민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=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김상희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2400" b="1" u="sng" dirty="0" err="1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권역별</a:t>
              </a:r>
              <a:r>
                <a:rPr lang="ko-KR" altLang="en-US" sz="2400" b="1" u="sng" dirty="0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 명부 </a:t>
              </a:r>
              <a:r>
                <a:rPr lang="en-US" altLang="ko-KR" sz="2400" b="1" u="sng" dirty="0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22</a:t>
              </a:r>
              <a:r>
                <a:rPr lang="ko-KR" altLang="en-US" sz="2400" b="1" u="sng" dirty="0">
                  <a:solidFill>
                    <a:schemeClr val="dk1"/>
                  </a:solidFill>
                  <a:latin typeface="+mn-ea"/>
                  <a:cs typeface="Calibri"/>
                  <a:sym typeface="Calibri"/>
                </a:rPr>
                <a:t>개국 중에서</a:t>
              </a:r>
              <a:endParaRPr lang="en-US" altLang="ko-KR" sz="2400" b="1" u="sng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  <a:p>
              <a:pPr marL="457200" indent="-4572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전국 득표율에 따라 보정 </a:t>
              </a:r>
              <a:r>
                <a:rPr lang="en-US" altLang="ko-KR" sz="2400" b="1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6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개국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 (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오스트리아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덴마크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노르웨이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스웨덴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아이슬란드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, 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에스토니아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) (=</a:t>
              </a: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박주민</a:t>
              </a:r>
              <a:r>
                <a:rPr lang="en-US" altLang="ko-KR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)</a:t>
              </a:r>
            </a:p>
            <a:p>
              <a:pPr marL="457200" indent="-457200">
                <a:lnSpc>
                  <a:spcPct val="12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ko-KR" altLang="en-US" sz="24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rPr>
                <a:t>네덜란드 전국 득표율로 먼저 정당간 배분 </a:t>
              </a:r>
              <a:endParaRPr lang="en-US" altLang="ko-KR" sz="24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56F9599F-8501-434A-B37E-7885FC773FD0}"/>
                </a:ext>
              </a:extLst>
            </p:cNvPr>
            <p:cNvCxnSpPr/>
            <p:nvPr/>
          </p:nvCxnSpPr>
          <p:spPr>
            <a:xfrm flipV="1">
              <a:off x="1817649" y="1516566"/>
              <a:ext cx="126105" cy="14719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6A13352-BAD4-4197-9ADC-29B5CBBDB879}"/>
                </a:ext>
              </a:extLst>
            </p:cNvPr>
            <p:cNvCxnSpPr/>
            <p:nvPr/>
          </p:nvCxnSpPr>
          <p:spPr>
            <a:xfrm>
              <a:off x="1025912" y="1527717"/>
              <a:ext cx="190685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06104F3F-294F-439A-AFC4-98289E493DDB}"/>
              </a:ext>
            </a:extLst>
          </p:cNvPr>
          <p:cNvCxnSpPr>
            <a:cxnSpLocks/>
          </p:cNvCxnSpPr>
          <p:nvPr/>
        </p:nvCxnSpPr>
        <p:spPr>
          <a:xfrm flipV="1">
            <a:off x="2269534" y="1974535"/>
            <a:ext cx="270049" cy="3365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DE5036E-5E53-47DE-82B8-E0743CECF27D}"/>
              </a:ext>
            </a:extLst>
          </p:cNvPr>
          <p:cNvCxnSpPr/>
          <p:nvPr/>
        </p:nvCxnSpPr>
        <p:spPr>
          <a:xfrm>
            <a:off x="1025912" y="1974535"/>
            <a:ext cx="2631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144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3013516"/>
            <a:ext cx="70615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중대선거구제</a:t>
            </a:r>
            <a:endParaRPr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9381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372024"/>
            <a:ext cx="8191500" cy="645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‘소선거구제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Out’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도 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‘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중대선거구제반대</a:t>
            </a:r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’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도 부정확 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소선거구제가 있어도 비례성을 확보하는 제도가 있다는 점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중대선거구제도 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‘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어떤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’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중대선거구제인가에 따라서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  <a:ea typeface="+mn-ea"/>
              </a:rPr>
              <a:t>비례성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큰 차이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+mn-ea"/>
              <a:ea typeface="+mn-ea"/>
            </a:endParaRPr>
          </a:p>
          <a:p>
            <a:pPr marR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altLang="ko-KR" sz="20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ko-KR" sz="20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R="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altLang="ko-KR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285750" marR="0" indent="-285750" algn="just" fontAlgn="base" latinLnBrk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+mn-ea"/>
                <a:ea typeface="+mn-ea"/>
              </a:rPr>
              <a:t>단기비이양식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중대선거구제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이상민 안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전재수 안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)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의 비례성이 가장 약하다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영남권에서 민주당이 후순위로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호남권에서 </a:t>
            </a:r>
            <a:r>
              <a:rPr lang="ko-KR" altLang="en-US" sz="2000" b="1" kern="0" spc="0" dirty="0" err="1">
                <a:solidFill>
                  <a:srgbClr val="000000"/>
                </a:solidFill>
                <a:effectLst/>
                <a:latin typeface="+mn-ea"/>
                <a:ea typeface="+mn-ea"/>
              </a:rPr>
              <a:t>국민의힘이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후순위로 당선되면 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‘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지역주의 완화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’</a:t>
            </a: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인가</a:t>
            </a:r>
            <a:r>
              <a:rPr lang="en-US" altLang="ko-KR" sz="20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?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AE90400-81D7-4F71-9FAB-CE9481875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63694"/>
              </p:ext>
            </p:extLst>
          </p:nvPr>
        </p:nvGraphicFramePr>
        <p:xfrm>
          <a:off x="723014" y="2437200"/>
          <a:ext cx="7549116" cy="2425086"/>
        </p:xfrm>
        <a:graphic>
          <a:graphicData uri="http://schemas.openxmlformats.org/drawingml/2006/table">
            <a:tbl>
              <a:tblPr/>
              <a:tblGrid>
                <a:gridCol w="1586886">
                  <a:extLst>
                    <a:ext uri="{9D8B030D-6E8A-4147-A177-3AD203B41FA5}">
                      <a16:colId xmlns:a16="http://schemas.microsoft.com/office/drawing/2014/main" val="3053901350"/>
                    </a:ext>
                  </a:extLst>
                </a:gridCol>
                <a:gridCol w="1767121">
                  <a:extLst>
                    <a:ext uri="{9D8B030D-6E8A-4147-A177-3AD203B41FA5}">
                      <a16:colId xmlns:a16="http://schemas.microsoft.com/office/drawing/2014/main" val="3103726329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1568377912"/>
                    </a:ext>
                  </a:extLst>
                </a:gridCol>
                <a:gridCol w="2367909">
                  <a:extLst>
                    <a:ext uri="{9D8B030D-6E8A-4147-A177-3AD203B41FA5}">
                      <a16:colId xmlns:a16="http://schemas.microsoft.com/office/drawing/2014/main" val="4287193034"/>
                    </a:ext>
                  </a:extLst>
                </a:gridCol>
              </a:tblGrid>
              <a:tr h="403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명칭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 크기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의미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38623"/>
                  </a:ext>
                </a:extLst>
              </a:tr>
              <a:tr h="403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이상민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중대선거구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4-5(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단기비이양식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823058"/>
                  </a:ext>
                </a:extLst>
              </a:tr>
              <a:tr h="403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대선거구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단기비이양식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60839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김상희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중대선거구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3-5 or 5-10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정당명부식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470200"/>
                  </a:ext>
                </a:extLst>
              </a:tr>
              <a:tr h="403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박주민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대선거구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6-11(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2,3)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정당명부식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966713"/>
                  </a:ext>
                </a:extLst>
              </a:tr>
              <a:tr h="4056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대선거구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4-5 or 1 or 6-7 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정당명부식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75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3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2632643"/>
            <a:ext cx="7061588" cy="159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 err="1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권역별</a:t>
            </a:r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 비례대표제 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법률안 비교</a:t>
            </a:r>
            <a:endParaRPr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635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401263"/>
            <a:ext cx="8191500" cy="605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alt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국회의장 권고 </a:t>
            </a:r>
            <a:r>
              <a:rPr lang="en-US" altLang="ko-KR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ko-KR" alt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대안</a:t>
            </a:r>
            <a:endParaRPr lang="ko-KR" altLang="en-US" sz="32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ko-KR" altLang="en-US" sz="2000" b="1" dirty="0"/>
              <a:t>지역구 소선거구제와 병립형 비례제</a:t>
            </a:r>
            <a:endParaRPr lang="en-US" altLang="ko-KR" sz="2000" b="1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ko-KR" altLang="en-US" sz="2000" b="1" dirty="0"/>
              <a:t>지역구 소선거구제와 </a:t>
            </a:r>
            <a:r>
              <a:rPr lang="ko-KR" altLang="en-US" sz="2000" b="1" dirty="0" err="1"/>
              <a:t>권역별</a:t>
            </a:r>
            <a:r>
              <a:rPr lang="ko-KR" altLang="en-US" sz="2000" b="1" dirty="0"/>
              <a:t> 준연동형 비례제</a:t>
            </a:r>
            <a:endParaRPr lang="en-US" altLang="ko-KR" sz="2000" b="1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ko-KR" altLang="en-US" sz="2000" b="1" dirty="0"/>
              <a:t>지역구 </a:t>
            </a:r>
            <a:r>
              <a:rPr lang="ko-KR" altLang="en-US" sz="2000" b="1" dirty="0" err="1"/>
              <a:t>도농복합선거구와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권역별</a:t>
            </a:r>
            <a:r>
              <a:rPr lang="ko-KR" altLang="en-US" sz="2000" b="1" dirty="0"/>
              <a:t> 개방형 명부 비례제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ko-KR" alt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민주당 추가 제안</a:t>
            </a:r>
            <a:endParaRPr lang="ko-KR" altLang="en-US" sz="32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ko-KR" altLang="en-US" sz="2000" b="1" dirty="0"/>
              <a:t>대선거구제와 </a:t>
            </a:r>
            <a:r>
              <a:rPr lang="ko-KR" altLang="en-US" sz="2000" b="1" dirty="0" err="1"/>
              <a:t>권역별</a:t>
            </a:r>
            <a:r>
              <a:rPr lang="ko-KR" altLang="en-US" sz="2000" b="1" dirty="0"/>
              <a:t> 병립형 비례제</a:t>
            </a:r>
            <a:endParaRPr lang="en-US" altLang="ko-KR" sz="20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alt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민주당 의원 </a:t>
            </a:r>
            <a:r>
              <a:rPr lang="en-US" altLang="ko-KR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169</a:t>
            </a:r>
            <a:r>
              <a:rPr lang="ko-KR" altLang="en-US" sz="32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명 전원 설문조사</a:t>
            </a:r>
            <a:endParaRPr lang="en-US" altLang="ko-KR" sz="32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altLang="en-US" sz="2000" dirty="0"/>
              <a:t>“민주당 의원의 </a:t>
            </a:r>
            <a:r>
              <a:rPr lang="en-US" altLang="ko-KR" sz="2000" dirty="0"/>
              <a:t>70%</a:t>
            </a:r>
            <a:r>
              <a:rPr lang="ko-KR" altLang="en-US" sz="2000" dirty="0"/>
              <a:t>가 소선거구제와 </a:t>
            </a:r>
            <a:r>
              <a:rPr lang="ko-KR" altLang="en-US" sz="2000" dirty="0" err="1"/>
              <a:t>권역별</a:t>
            </a:r>
            <a:r>
              <a:rPr lang="ko-KR" altLang="en-US" sz="2000" dirty="0"/>
              <a:t> 비례대표제 혹은 </a:t>
            </a:r>
            <a:r>
              <a:rPr lang="ko-KR" altLang="en-US" sz="2000" dirty="0" err="1"/>
              <a:t>석패율제를</a:t>
            </a:r>
            <a:r>
              <a:rPr lang="ko-KR" altLang="en-US" sz="2000" dirty="0"/>
              <a:t> 선호했고 나머지 </a:t>
            </a:r>
            <a:r>
              <a:rPr lang="en-US" altLang="ko-KR" sz="2000" dirty="0"/>
              <a:t>30%</a:t>
            </a:r>
            <a:r>
              <a:rPr lang="ko-KR" altLang="en-US" sz="2000" dirty="0"/>
              <a:t>만 중대선거구제를 선호했다” </a:t>
            </a:r>
            <a:r>
              <a:rPr lang="en-US" altLang="ko-KR" sz="2000" dirty="0"/>
              <a:t>(2023.3.16. </a:t>
            </a:r>
            <a:r>
              <a:rPr lang="ko-KR" altLang="en-US" sz="2000" dirty="0" err="1"/>
              <a:t>정청래</a:t>
            </a:r>
            <a:r>
              <a:rPr lang="en-US" altLang="ko-KR" sz="2000" dirty="0"/>
              <a:t>)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544051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2251770"/>
            <a:ext cx="7061588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en-US" altLang="ko-KR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선거제도 개혁</a:t>
            </a:r>
            <a:r>
              <a:rPr lang="en-US" altLang="ko-KR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에 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관심을 가져야 하는 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이유</a:t>
            </a:r>
            <a:endParaRPr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6324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A1B6C4E-3431-EE10-7495-91B5D63EF10D}"/>
              </a:ext>
            </a:extLst>
          </p:cNvPr>
          <p:cNvSpPr/>
          <p:nvPr/>
        </p:nvSpPr>
        <p:spPr>
          <a:xfrm>
            <a:off x="370285" y="678169"/>
            <a:ext cx="84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3200" b="1" dirty="0">
                <a:latin typeface="+mj-ea"/>
                <a:ea typeface="+mj-ea"/>
              </a:rPr>
              <a:t>2020</a:t>
            </a:r>
            <a:r>
              <a:rPr lang="ko-KR" altLang="en-US" sz="3200" b="1" dirty="0">
                <a:latin typeface="+mj-ea"/>
                <a:ea typeface="+mj-ea"/>
              </a:rPr>
              <a:t>년 </a:t>
            </a:r>
            <a:r>
              <a:rPr lang="en-US" altLang="ko-KR" sz="3200" b="1" dirty="0">
                <a:latin typeface="+mj-ea"/>
                <a:ea typeface="+mj-ea"/>
              </a:rPr>
              <a:t>21</a:t>
            </a:r>
            <a:r>
              <a:rPr lang="ko-KR" altLang="en-US" sz="3200" b="1" dirty="0">
                <a:latin typeface="+mj-ea"/>
                <a:ea typeface="+mj-ea"/>
              </a:rPr>
              <a:t>대 총선 시뮬레이션 </a:t>
            </a:r>
            <a:r>
              <a:rPr lang="en-US" altLang="ko-KR" sz="3200" b="1" dirty="0">
                <a:latin typeface="+mj-ea"/>
                <a:ea typeface="+mj-ea"/>
              </a:rPr>
              <a:t>(</a:t>
            </a:r>
            <a:r>
              <a:rPr lang="ko-KR" altLang="en-US" sz="3200" b="1" dirty="0">
                <a:latin typeface="+mj-ea"/>
                <a:ea typeface="+mj-ea"/>
              </a:rPr>
              <a:t>비례 </a:t>
            </a:r>
            <a:r>
              <a:rPr lang="en-US" altLang="ko-KR" sz="3200" b="1" dirty="0">
                <a:latin typeface="+mj-ea"/>
                <a:ea typeface="+mj-ea"/>
              </a:rPr>
              <a:t>47</a:t>
            </a:r>
            <a:r>
              <a:rPr lang="ko-KR" altLang="en-US" sz="3200" b="1" dirty="0">
                <a:latin typeface="+mj-ea"/>
                <a:ea typeface="+mj-ea"/>
              </a:rPr>
              <a:t>석 중</a:t>
            </a:r>
            <a:r>
              <a:rPr lang="en-US" altLang="ko-KR" sz="3200" b="1" dirty="0">
                <a:latin typeface="+mj-ea"/>
                <a:ea typeface="+mj-ea"/>
              </a:rPr>
              <a:t>)</a:t>
            </a: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D543C-D26E-6C6F-1C53-3C5DECA118A3}"/>
              </a:ext>
            </a:extLst>
          </p:cNvPr>
          <p:cNvSpPr/>
          <p:nvPr/>
        </p:nvSpPr>
        <p:spPr>
          <a:xfrm>
            <a:off x="370285" y="1693533"/>
            <a:ext cx="72462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3200" b="1" dirty="0">
                <a:latin typeface="+mj-ea"/>
                <a:ea typeface="+mj-ea"/>
              </a:rPr>
              <a:t>정의당</a:t>
            </a:r>
            <a:r>
              <a:rPr lang="en-US" altLang="ko-KR" sz="3200" b="1" dirty="0">
                <a:latin typeface="+mj-ea"/>
                <a:ea typeface="+mj-ea"/>
              </a:rPr>
              <a:t>+</a:t>
            </a:r>
            <a:r>
              <a:rPr lang="ko-KR" altLang="en-US" sz="3200" b="1" dirty="0">
                <a:latin typeface="+mj-ea"/>
                <a:ea typeface="+mj-ea"/>
              </a:rPr>
              <a:t>국민의당</a:t>
            </a:r>
            <a:r>
              <a:rPr lang="en-US" altLang="ko-KR" sz="3200" b="1" dirty="0">
                <a:latin typeface="+mj-ea"/>
                <a:ea typeface="+mj-ea"/>
              </a:rPr>
              <a:t>+</a:t>
            </a:r>
            <a:r>
              <a:rPr lang="ko-KR" altLang="en-US" sz="3200" b="1" dirty="0">
                <a:latin typeface="+mj-ea"/>
                <a:ea typeface="+mj-ea"/>
              </a:rPr>
              <a:t>열린민주당</a:t>
            </a:r>
            <a:r>
              <a:rPr lang="en-US" altLang="ko-KR" sz="3200" b="1" dirty="0">
                <a:latin typeface="+mj-ea"/>
                <a:ea typeface="+mj-ea"/>
              </a:rPr>
              <a:t>=21.9%</a:t>
            </a:r>
            <a:endParaRPr lang="en-US" altLang="ko-KR" sz="3200" dirty="0"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580F723-7857-52AF-958E-47E9B670C206}"/>
              </a:ext>
            </a:extLst>
          </p:cNvPr>
          <p:cNvGrpSpPr/>
          <p:nvPr/>
        </p:nvGrpSpPr>
        <p:grpSpPr>
          <a:xfrm>
            <a:off x="3399830" y="2815321"/>
            <a:ext cx="2344342" cy="3147135"/>
            <a:chOff x="3399830" y="2815321"/>
            <a:chExt cx="2344342" cy="314713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157B943-6AFF-C8B8-9B37-99C0E436B180}"/>
                </a:ext>
              </a:extLst>
            </p:cNvPr>
            <p:cNvSpPr/>
            <p:nvPr/>
          </p:nvSpPr>
          <p:spPr>
            <a:xfrm>
              <a:off x="3399832" y="2815321"/>
              <a:ext cx="2344340" cy="133882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sz="2700" b="1" dirty="0">
                  <a:latin typeface="+mj-ea"/>
                  <a:ea typeface="+mj-ea"/>
                </a:rPr>
                <a:t>(</a:t>
              </a:r>
              <a:r>
                <a:rPr lang="ko-KR" altLang="en-US" sz="2700" b="1" dirty="0">
                  <a:latin typeface="+mj-ea"/>
                  <a:ea typeface="+mj-ea"/>
                </a:rPr>
                <a:t>준연동형</a:t>
              </a:r>
              <a:r>
                <a:rPr lang="en-US" altLang="ko-KR" sz="2700" b="1" dirty="0">
                  <a:latin typeface="+mj-ea"/>
                  <a:ea typeface="+mj-ea"/>
                </a:rPr>
                <a:t>)</a:t>
              </a:r>
            </a:p>
            <a:p>
              <a:pPr algn="ctr" fontAlgn="base"/>
              <a:r>
                <a:rPr lang="ko-KR" altLang="en-US" sz="2700" b="1" dirty="0">
                  <a:latin typeface="+mj-ea"/>
                  <a:ea typeface="+mj-ea"/>
                </a:rPr>
                <a:t>위성정당이 </a:t>
              </a:r>
              <a:endParaRPr lang="en-US" altLang="ko-KR" sz="2700" b="1" dirty="0">
                <a:latin typeface="+mj-ea"/>
                <a:ea typeface="+mj-ea"/>
              </a:endParaRPr>
            </a:p>
            <a:p>
              <a:pPr algn="ctr" fontAlgn="base">
                <a:spcAft>
                  <a:spcPts val="900"/>
                </a:spcAft>
              </a:pPr>
              <a:r>
                <a:rPr lang="ko-KR" altLang="en-US" sz="2700" b="1" dirty="0">
                  <a:latin typeface="+mj-ea"/>
                  <a:ea typeface="+mj-ea"/>
                </a:rPr>
                <a:t>없었다면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692A73-4E42-118C-90AF-D63D45B9A30D}"/>
                </a:ext>
              </a:extLst>
            </p:cNvPr>
            <p:cNvSpPr/>
            <p:nvPr/>
          </p:nvSpPr>
          <p:spPr>
            <a:xfrm>
              <a:off x="3399832" y="4554378"/>
              <a:ext cx="2344340" cy="5078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latin typeface="+mj-ea"/>
                  <a:ea typeface="+mj-ea"/>
                </a:rPr>
                <a:t>(cap) 26</a:t>
              </a:r>
              <a:r>
                <a:rPr lang="ko-KR" altLang="en-US" sz="2700" b="1" dirty="0">
                  <a:latin typeface="+mj-ea"/>
                  <a:ea typeface="+mj-ea"/>
                </a:rPr>
                <a:t>석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25188E7-F585-344E-C710-3FEDE9EB2A1E}"/>
                </a:ext>
              </a:extLst>
            </p:cNvPr>
            <p:cNvSpPr/>
            <p:nvPr/>
          </p:nvSpPr>
          <p:spPr>
            <a:xfrm>
              <a:off x="3399830" y="5454625"/>
              <a:ext cx="2344340" cy="5078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latin typeface="+mj-ea"/>
                  <a:ea typeface="+mj-ea"/>
                </a:rPr>
                <a:t>(cap) 34</a:t>
              </a:r>
              <a:r>
                <a:rPr lang="ko-KR" altLang="en-US" sz="2700" b="1" dirty="0">
                  <a:latin typeface="+mj-ea"/>
                  <a:ea typeface="+mj-ea"/>
                </a:rPr>
                <a:t>석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C5CCCFC-F306-4082-AB9D-97E820D70022}"/>
                </a:ext>
              </a:extLst>
            </p:cNvPr>
            <p:cNvGrpSpPr/>
            <p:nvPr/>
          </p:nvGrpSpPr>
          <p:grpSpPr>
            <a:xfrm>
              <a:off x="3936045" y="5552156"/>
              <a:ext cx="353617" cy="363769"/>
              <a:chOff x="2630090" y="5524500"/>
              <a:chExt cx="471489" cy="485025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EF72EDB-BF30-5863-F9CE-288E78B0EC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0090" y="5524500"/>
                <a:ext cx="471489" cy="485025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5517C800-00D4-DF8D-91A8-89216457A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090" y="5524500"/>
                <a:ext cx="471489" cy="485025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8631301-A4FE-5F45-4A42-5EAB8A68A961}"/>
              </a:ext>
            </a:extLst>
          </p:cNvPr>
          <p:cNvGrpSpPr/>
          <p:nvPr/>
        </p:nvGrpSpPr>
        <p:grpSpPr>
          <a:xfrm>
            <a:off x="6185892" y="2815680"/>
            <a:ext cx="2344342" cy="3159003"/>
            <a:chOff x="6185892" y="2815680"/>
            <a:chExt cx="2344342" cy="315900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3E56A70-B59A-3E91-6AAD-14CADE6C5EE4}"/>
                </a:ext>
              </a:extLst>
            </p:cNvPr>
            <p:cNvSpPr/>
            <p:nvPr/>
          </p:nvSpPr>
          <p:spPr>
            <a:xfrm>
              <a:off x="6185894" y="2815680"/>
              <a:ext cx="2344340" cy="5078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latin typeface="+mj-ea"/>
                  <a:ea typeface="+mj-ea"/>
                </a:rPr>
                <a:t>1</a:t>
              </a:r>
              <a:r>
                <a:rPr lang="ko-KR" altLang="en-US" sz="2700" b="1" dirty="0">
                  <a:latin typeface="+mj-ea"/>
                  <a:ea typeface="+mj-ea"/>
                </a:rPr>
                <a:t>안 병립형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DE2C98C-A213-FC4D-B8E4-29C08C97D755}"/>
                </a:ext>
              </a:extLst>
            </p:cNvPr>
            <p:cNvSpPr/>
            <p:nvPr/>
          </p:nvSpPr>
          <p:spPr>
            <a:xfrm>
              <a:off x="6185892" y="5189853"/>
              <a:ext cx="2344340" cy="7848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b="1" dirty="0">
                  <a:latin typeface="+mj-ea"/>
                  <a:ea typeface="+mj-ea"/>
                </a:rPr>
                <a:t>(</a:t>
              </a:r>
              <a:r>
                <a:rPr lang="ko-KR" altLang="en-US" b="1" dirty="0">
                  <a:latin typeface="+mj-ea"/>
                  <a:ea typeface="+mj-ea"/>
                </a:rPr>
                <a:t>권역별</a:t>
              </a:r>
              <a:r>
                <a:rPr lang="en-US" altLang="ko-KR" b="1" dirty="0">
                  <a:latin typeface="+mj-ea"/>
                  <a:ea typeface="+mj-ea"/>
                </a:rPr>
                <a:t>) </a:t>
              </a:r>
            </a:p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latin typeface="+mj-ea"/>
                  <a:ea typeface="+mj-ea"/>
                </a:rPr>
                <a:t>10</a:t>
              </a:r>
              <a:r>
                <a:rPr lang="ko-KR" altLang="en-US" sz="2700" b="1" dirty="0">
                  <a:latin typeface="+mj-ea"/>
                  <a:ea typeface="+mj-ea"/>
                </a:rPr>
                <a:t>석 미만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38A16D5-9BC3-B709-6BA3-624A956026B4}"/>
                </a:ext>
              </a:extLst>
            </p:cNvPr>
            <p:cNvSpPr/>
            <p:nvPr/>
          </p:nvSpPr>
          <p:spPr>
            <a:xfrm>
              <a:off x="6185892" y="3860883"/>
              <a:ext cx="2344340" cy="7848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b="1" dirty="0">
                  <a:latin typeface="+mj-ea"/>
                  <a:ea typeface="+mj-ea"/>
                </a:rPr>
                <a:t>(</a:t>
              </a:r>
              <a:r>
                <a:rPr lang="ko-KR" altLang="en-US" b="1" dirty="0">
                  <a:latin typeface="+mj-ea"/>
                  <a:ea typeface="+mj-ea"/>
                </a:rPr>
                <a:t>전국 단위</a:t>
              </a:r>
              <a:r>
                <a:rPr lang="en-US" altLang="ko-KR" b="1" dirty="0">
                  <a:latin typeface="+mj-ea"/>
                  <a:ea typeface="+mj-ea"/>
                </a:rPr>
                <a:t>) </a:t>
              </a:r>
            </a:p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latin typeface="+mj-ea"/>
                  <a:ea typeface="+mj-ea"/>
                </a:rPr>
                <a:t>10</a:t>
              </a:r>
              <a:r>
                <a:rPr lang="ko-KR" altLang="en-US" sz="2700" b="1" dirty="0">
                  <a:latin typeface="+mj-ea"/>
                  <a:ea typeface="+mj-ea"/>
                </a:rPr>
                <a:t>석</a:t>
              </a:r>
              <a:endParaRPr lang="en-US" altLang="ko-KR" sz="2700" dirty="0">
                <a:latin typeface="+mj-ea"/>
                <a:ea typeface="+mj-ea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CA8D207-E213-3BF1-FABF-CF9B75E456BB}"/>
              </a:ext>
            </a:extLst>
          </p:cNvPr>
          <p:cNvGrpSpPr/>
          <p:nvPr/>
        </p:nvGrpSpPr>
        <p:grpSpPr>
          <a:xfrm>
            <a:off x="519544" y="2815678"/>
            <a:ext cx="2438564" cy="2246532"/>
            <a:chOff x="519544" y="2815678"/>
            <a:chExt cx="2438564" cy="224653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7CB5D98-1E7D-A89E-0F33-17FBB3692F5E}"/>
                </a:ext>
              </a:extLst>
            </p:cNvPr>
            <p:cNvSpPr/>
            <p:nvPr/>
          </p:nvSpPr>
          <p:spPr>
            <a:xfrm>
              <a:off x="519545" y="2815678"/>
              <a:ext cx="2438563" cy="93871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sz="2700" b="1" dirty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준연동형</a:t>
              </a:r>
              <a:r>
                <a:rPr lang="en-US" altLang="ko-KR" sz="2700" b="1" dirty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</a:p>
            <a:p>
              <a:pPr fontAlgn="base">
                <a:spcAft>
                  <a:spcPts val="900"/>
                </a:spcAft>
              </a:pPr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위성정당 출현</a:t>
              </a:r>
              <a:endParaRPr lang="en-US" altLang="ko-KR" sz="27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D58681F-E9C9-7967-16A8-2D5AA5BD820F}"/>
                </a:ext>
              </a:extLst>
            </p:cNvPr>
            <p:cNvSpPr/>
            <p:nvPr/>
          </p:nvSpPr>
          <p:spPr>
            <a:xfrm>
              <a:off x="519544" y="4554379"/>
              <a:ext cx="2438563" cy="5078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 fontAlgn="base">
                <a:spcAft>
                  <a:spcPts val="900"/>
                </a:spcAft>
              </a:pPr>
              <a:r>
                <a:rPr lang="en-US" altLang="ko-KR" sz="2700" b="1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석</a:t>
              </a:r>
              <a:endParaRPr lang="en-US" altLang="ko-KR" sz="27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7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A1B6C4E-3431-EE10-7495-91B5D63EF10D}"/>
              </a:ext>
            </a:extLst>
          </p:cNvPr>
          <p:cNvSpPr/>
          <p:nvPr/>
        </p:nvSpPr>
        <p:spPr>
          <a:xfrm>
            <a:off x="370285" y="678169"/>
            <a:ext cx="84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3200" b="1" dirty="0">
                <a:latin typeface="+mj-ea"/>
                <a:ea typeface="+mj-ea"/>
              </a:rPr>
              <a:t>2</a:t>
            </a:r>
            <a:r>
              <a:rPr lang="ko-KR" altLang="en-US" sz="3200" b="1" dirty="0">
                <a:latin typeface="+mj-ea"/>
                <a:ea typeface="+mj-ea"/>
              </a:rPr>
              <a:t>안 권역별 준연동형 비례대표제 </a:t>
            </a:r>
            <a:r>
              <a:rPr lang="en-US" altLang="ko-KR" sz="3200" b="1" dirty="0">
                <a:latin typeface="+mj-ea"/>
                <a:ea typeface="+mj-ea"/>
              </a:rPr>
              <a:t>47</a:t>
            </a:r>
            <a:r>
              <a:rPr lang="ko-KR" altLang="en-US" sz="3200" b="1" dirty="0">
                <a:latin typeface="+mj-ea"/>
                <a:ea typeface="+mj-ea"/>
              </a:rPr>
              <a:t>석</a:t>
            </a: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D543C-D26E-6C6F-1C53-3C5DECA118A3}"/>
              </a:ext>
            </a:extLst>
          </p:cNvPr>
          <p:cNvSpPr/>
          <p:nvPr/>
        </p:nvSpPr>
        <p:spPr>
          <a:xfrm>
            <a:off x="370285" y="1516560"/>
            <a:ext cx="7754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3200" b="1" dirty="0">
                <a:latin typeface="+mj-ea"/>
                <a:ea typeface="+mj-ea"/>
              </a:rPr>
              <a:t>권역별 준연동형 개정안 </a:t>
            </a:r>
            <a:r>
              <a:rPr lang="en-US" altLang="ko-KR" sz="3200" b="1" dirty="0">
                <a:latin typeface="+mj-ea"/>
                <a:ea typeface="+mj-ea"/>
              </a:rPr>
              <a:t>– ‘</a:t>
            </a:r>
            <a:r>
              <a:rPr lang="ko-KR" altLang="en-US" sz="3200" b="1" dirty="0">
                <a:latin typeface="+mj-ea"/>
                <a:ea typeface="+mj-ea"/>
              </a:rPr>
              <a:t>이중 진입장벽</a:t>
            </a:r>
            <a:r>
              <a:rPr lang="en-US" altLang="ko-KR" sz="3200" b="1" dirty="0">
                <a:latin typeface="+mj-ea"/>
                <a:ea typeface="+mj-ea"/>
              </a:rPr>
              <a:t>’</a:t>
            </a:r>
            <a:endParaRPr lang="en-US" altLang="ko-KR" sz="3200" dirty="0">
              <a:latin typeface="+mj-ea"/>
              <a:ea typeface="+mj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E837B87-8B6E-FE05-0A1E-74E93B0D1A37}"/>
              </a:ext>
            </a:extLst>
          </p:cNvPr>
          <p:cNvGrpSpPr/>
          <p:nvPr/>
        </p:nvGrpSpPr>
        <p:grpSpPr>
          <a:xfrm>
            <a:off x="519543" y="2548303"/>
            <a:ext cx="2438564" cy="2474561"/>
            <a:chOff x="519543" y="2548303"/>
            <a:chExt cx="2438564" cy="247456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7CB5D98-1E7D-A89E-0F33-17FBB3692F5E}"/>
                </a:ext>
              </a:extLst>
            </p:cNvPr>
            <p:cNvSpPr/>
            <p:nvPr/>
          </p:nvSpPr>
          <p:spPr>
            <a:xfrm>
              <a:off x="519544" y="2548303"/>
              <a:ext cx="2438563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전국단위</a:t>
              </a:r>
              <a:endParaRPr lang="en-US" altLang="ko-KR" sz="27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준연동형</a:t>
              </a:r>
              <a:endParaRPr lang="en-US" altLang="ko-KR" sz="27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38A7968-6BF3-275E-F87B-4F0634F71968}"/>
                </a:ext>
              </a:extLst>
            </p:cNvPr>
            <p:cNvSpPr/>
            <p:nvPr/>
          </p:nvSpPr>
          <p:spPr>
            <a:xfrm>
              <a:off x="519543" y="3684036"/>
              <a:ext cx="2438563" cy="13388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전국 </a:t>
              </a:r>
              <a:r>
                <a:rPr lang="en-US" altLang="ko-KR" sz="2700" b="1" dirty="0">
                  <a:solidFill>
                    <a:schemeClr val="bg1"/>
                  </a:solidFill>
                  <a:latin typeface="+mj-ea"/>
                  <a:ea typeface="+mj-ea"/>
                </a:rPr>
                <a:t>3%</a:t>
              </a:r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를 넘으면 </a:t>
              </a:r>
              <a:endParaRPr lang="en-US" altLang="ko-KR" sz="2700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 fontAlgn="base"/>
              <a:r>
                <a:rPr lang="ko-KR" altLang="en-US" sz="2700" b="1" dirty="0">
                  <a:solidFill>
                    <a:schemeClr val="bg1"/>
                  </a:solidFill>
                  <a:latin typeface="+mj-ea"/>
                  <a:ea typeface="+mj-ea"/>
                </a:rPr>
                <a:t>의석 배정</a:t>
              </a:r>
              <a:endParaRPr lang="en-US" altLang="ko-KR" sz="27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5855338-850C-DDBC-1F0B-9C8DABD39CD6}"/>
              </a:ext>
            </a:extLst>
          </p:cNvPr>
          <p:cNvGrpSpPr/>
          <p:nvPr/>
        </p:nvGrpSpPr>
        <p:grpSpPr>
          <a:xfrm>
            <a:off x="3399832" y="2544285"/>
            <a:ext cx="2345108" cy="2057299"/>
            <a:chOff x="3399832" y="2544285"/>
            <a:chExt cx="2345108" cy="205729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157B943-6AFF-C8B8-9B37-99C0E436B180}"/>
                </a:ext>
              </a:extLst>
            </p:cNvPr>
            <p:cNvSpPr/>
            <p:nvPr/>
          </p:nvSpPr>
          <p:spPr>
            <a:xfrm>
              <a:off x="3399832" y="2544285"/>
              <a:ext cx="2344340" cy="923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권역별 </a:t>
              </a:r>
              <a:endParaRPr lang="en-US" altLang="ko-KR" sz="27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 fontAlgn="base">
                <a:spcAft>
                  <a:spcPts val="900"/>
                </a:spcAft>
              </a:pPr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준연동형</a:t>
              </a:r>
              <a:endParaRPr lang="en-US" altLang="ko-KR" sz="270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9DAA8B5-6494-A321-DC28-8E4CC6F5BF8A}"/>
                </a:ext>
              </a:extLst>
            </p:cNvPr>
            <p:cNvSpPr/>
            <p:nvPr/>
          </p:nvSpPr>
          <p:spPr>
            <a:xfrm>
              <a:off x="3400600" y="3678254"/>
              <a:ext cx="2344340" cy="923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전국 </a:t>
              </a:r>
              <a:r>
                <a:rPr lang="en-US" altLang="ko-KR" sz="2700" b="1" dirty="0">
                  <a:solidFill>
                    <a:srgbClr val="FFFF00"/>
                  </a:solidFill>
                  <a:latin typeface="+mj-ea"/>
                  <a:ea typeface="+mj-ea"/>
                </a:rPr>
                <a:t>3%</a:t>
              </a:r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를 넘고 </a:t>
              </a:r>
              <a:endParaRPr lang="en-US" altLang="ko-KR" sz="270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974C92C-C331-0AA7-FCBC-13E381746551}"/>
              </a:ext>
            </a:extLst>
          </p:cNvPr>
          <p:cNvGrpSpPr/>
          <p:nvPr/>
        </p:nvGrpSpPr>
        <p:grpSpPr>
          <a:xfrm>
            <a:off x="3394529" y="4812223"/>
            <a:ext cx="2352292" cy="1626411"/>
            <a:chOff x="3394529" y="4812223"/>
            <a:chExt cx="2352292" cy="1626411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6DC6860D-A9D2-16B7-E23B-B215F2B1E7F3}"/>
                </a:ext>
              </a:extLst>
            </p:cNvPr>
            <p:cNvGrpSpPr/>
            <p:nvPr/>
          </p:nvGrpSpPr>
          <p:grpSpPr>
            <a:xfrm>
              <a:off x="3394529" y="4812223"/>
              <a:ext cx="2349643" cy="707886"/>
              <a:chOff x="3399833" y="4785208"/>
              <a:chExt cx="2349643" cy="707886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A104B38D-2A80-50DB-D5F3-DB1FE73ABDB9}"/>
                  </a:ext>
                </a:extLst>
              </p:cNvPr>
              <p:cNvSpPr/>
              <p:nvPr/>
            </p:nvSpPr>
            <p:spPr>
              <a:xfrm>
                <a:off x="3399833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20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771EE565-7E52-0BEC-4AA1-EA9FAE0EBA16}"/>
                  </a:ext>
                </a:extLst>
              </p:cNvPr>
              <p:cNvSpPr/>
              <p:nvPr/>
            </p:nvSpPr>
            <p:spPr>
              <a:xfrm>
                <a:off x="4204124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10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4EB9A63-69A9-5602-8369-B0D2CF98C16D}"/>
                  </a:ext>
                </a:extLst>
              </p:cNvPr>
              <p:cNvSpPr/>
              <p:nvPr/>
            </p:nvSpPr>
            <p:spPr>
              <a:xfrm>
                <a:off x="5013726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5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6D9FC95B-2D5D-9FCD-59D6-200610BFE015}"/>
                </a:ext>
              </a:extLst>
            </p:cNvPr>
            <p:cNvGrpSpPr/>
            <p:nvPr/>
          </p:nvGrpSpPr>
          <p:grpSpPr>
            <a:xfrm>
              <a:off x="3397178" y="5730748"/>
              <a:ext cx="2349643" cy="707886"/>
              <a:chOff x="3399833" y="4785208"/>
              <a:chExt cx="2349643" cy="707886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233BDC2-C96F-754B-8279-CA8FFE452F2B}"/>
                  </a:ext>
                </a:extLst>
              </p:cNvPr>
              <p:cNvSpPr/>
              <p:nvPr/>
            </p:nvSpPr>
            <p:spPr>
              <a:xfrm>
                <a:off x="3399833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5%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BDCDD5C-B7E9-C9D1-A79F-872C57CFDA5F}"/>
                  </a:ext>
                </a:extLst>
              </p:cNvPr>
              <p:cNvSpPr/>
              <p:nvPr/>
            </p:nvSpPr>
            <p:spPr>
              <a:xfrm>
                <a:off x="4204124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10%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09FF2DF-DCD4-EF0A-678C-8A63B05B928F}"/>
                  </a:ext>
                </a:extLst>
              </p:cNvPr>
              <p:cNvSpPr/>
              <p:nvPr/>
            </p:nvSpPr>
            <p:spPr>
              <a:xfrm>
                <a:off x="5013726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20%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84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A1B6C4E-3431-EE10-7495-91B5D63EF10D}"/>
              </a:ext>
            </a:extLst>
          </p:cNvPr>
          <p:cNvSpPr/>
          <p:nvPr/>
        </p:nvSpPr>
        <p:spPr>
          <a:xfrm>
            <a:off x="370285" y="678169"/>
            <a:ext cx="84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3200" b="1" dirty="0">
                <a:latin typeface="+mj-ea"/>
                <a:ea typeface="+mj-ea"/>
              </a:rPr>
              <a:t>2</a:t>
            </a:r>
            <a:r>
              <a:rPr lang="ko-KR" altLang="en-US" sz="3200" b="1" dirty="0">
                <a:latin typeface="+mj-ea"/>
                <a:ea typeface="+mj-ea"/>
              </a:rPr>
              <a:t>안 권역별 준연동형 비례대표제 </a:t>
            </a:r>
            <a:r>
              <a:rPr lang="en-US" altLang="ko-KR" sz="3200" b="1" dirty="0">
                <a:latin typeface="+mj-ea"/>
                <a:ea typeface="+mj-ea"/>
              </a:rPr>
              <a:t>47</a:t>
            </a:r>
            <a:r>
              <a:rPr lang="ko-KR" altLang="en-US" sz="3200" b="1" dirty="0">
                <a:latin typeface="+mj-ea"/>
                <a:ea typeface="+mj-ea"/>
              </a:rPr>
              <a:t>석</a:t>
            </a: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D543C-D26E-6C6F-1C53-3C5DECA118A3}"/>
              </a:ext>
            </a:extLst>
          </p:cNvPr>
          <p:cNvSpPr/>
          <p:nvPr/>
        </p:nvSpPr>
        <p:spPr>
          <a:xfrm>
            <a:off x="370285" y="1516560"/>
            <a:ext cx="625911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3200" b="1" dirty="0">
                <a:latin typeface="+mj-ea"/>
                <a:ea typeface="+mj-ea"/>
              </a:rPr>
              <a:t>전국 득표율 </a:t>
            </a:r>
            <a:r>
              <a:rPr lang="en-US" altLang="ko-KR" sz="3200" b="1" dirty="0">
                <a:latin typeface="+mj-ea"/>
                <a:ea typeface="+mj-ea"/>
              </a:rPr>
              <a:t>5% </a:t>
            </a:r>
            <a:r>
              <a:rPr lang="ko-KR" altLang="en-US" sz="3200" b="1" dirty="0">
                <a:latin typeface="+mj-ea"/>
                <a:ea typeface="+mj-ea"/>
              </a:rPr>
              <a:t>정당을 가정하면</a:t>
            </a: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CB5D98-1E7D-A89E-0F33-17FBB3692F5E}"/>
              </a:ext>
            </a:extLst>
          </p:cNvPr>
          <p:cNvSpPr/>
          <p:nvPr/>
        </p:nvSpPr>
        <p:spPr>
          <a:xfrm>
            <a:off x="519544" y="2548303"/>
            <a:ext cx="2438563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전국단위</a:t>
            </a:r>
            <a:endParaRPr lang="en-US" altLang="ko-KR" sz="27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준연동형</a:t>
            </a:r>
            <a:endParaRPr lang="en-US" altLang="ko-KR" sz="2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E56A70-B59A-3E91-6AAD-14CADE6C5EE4}"/>
              </a:ext>
            </a:extLst>
          </p:cNvPr>
          <p:cNvSpPr/>
          <p:nvPr/>
        </p:nvSpPr>
        <p:spPr>
          <a:xfrm>
            <a:off x="6185896" y="3827337"/>
            <a:ext cx="234434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위성정당이 </a:t>
            </a:r>
            <a:endParaRPr lang="en-US" altLang="ko-KR" sz="27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생기면</a:t>
            </a:r>
            <a:r>
              <a:rPr lang="en-US" altLang="ko-KR" sz="27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en-US" altLang="ko-KR" sz="2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38A7968-6BF3-275E-F87B-4F0634F71968}"/>
              </a:ext>
            </a:extLst>
          </p:cNvPr>
          <p:cNvSpPr/>
          <p:nvPr/>
        </p:nvSpPr>
        <p:spPr>
          <a:xfrm>
            <a:off x="519543" y="3684036"/>
            <a:ext cx="2438563" cy="5078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900"/>
              </a:spcAft>
            </a:pPr>
            <a:r>
              <a:rPr lang="en-US" altLang="ko-KR" sz="2700" b="1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석</a:t>
            </a:r>
            <a:endParaRPr lang="en-US" altLang="ko-KR" sz="27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FF26AA4-8685-04AF-B180-787822530EFD}"/>
              </a:ext>
            </a:extLst>
          </p:cNvPr>
          <p:cNvGrpSpPr/>
          <p:nvPr/>
        </p:nvGrpSpPr>
        <p:grpSpPr>
          <a:xfrm>
            <a:off x="3399832" y="2544285"/>
            <a:ext cx="2345108" cy="1641800"/>
            <a:chOff x="3399832" y="2544285"/>
            <a:chExt cx="2345108" cy="16418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157B943-6AFF-C8B8-9B37-99C0E436B180}"/>
                </a:ext>
              </a:extLst>
            </p:cNvPr>
            <p:cNvSpPr/>
            <p:nvPr/>
          </p:nvSpPr>
          <p:spPr>
            <a:xfrm>
              <a:off x="3399832" y="2544285"/>
              <a:ext cx="2344340" cy="923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권역별 </a:t>
              </a:r>
              <a:endParaRPr lang="en-US" altLang="ko-KR" sz="2700" b="1" dirty="0">
                <a:solidFill>
                  <a:srgbClr val="FFFF00"/>
                </a:solidFill>
                <a:latin typeface="+mj-ea"/>
                <a:ea typeface="+mj-ea"/>
              </a:endParaRPr>
            </a:p>
            <a:p>
              <a:pPr algn="ctr" fontAlgn="base">
                <a:spcAft>
                  <a:spcPts val="900"/>
                </a:spcAft>
              </a:pPr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준연동형</a:t>
              </a:r>
              <a:endParaRPr lang="en-US" altLang="ko-KR" sz="270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9DAA8B5-6494-A321-DC28-8E4CC6F5BF8A}"/>
                </a:ext>
              </a:extLst>
            </p:cNvPr>
            <p:cNvSpPr/>
            <p:nvPr/>
          </p:nvSpPr>
          <p:spPr>
            <a:xfrm>
              <a:off x="3400600" y="3678254"/>
              <a:ext cx="2344340" cy="5078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모든 권역 </a:t>
              </a:r>
              <a:r>
                <a:rPr lang="en-US" altLang="ko-KR" sz="2700" b="1" dirty="0">
                  <a:solidFill>
                    <a:srgbClr val="FFFF00"/>
                  </a:solidFill>
                  <a:latin typeface="+mj-ea"/>
                  <a:ea typeface="+mj-ea"/>
                </a:rPr>
                <a:t>5%</a:t>
              </a:r>
              <a:endParaRPr lang="en-US" altLang="ko-KR" sz="270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DA08490-57A5-52EE-49B3-165FC4D9A0F4}"/>
              </a:ext>
            </a:extLst>
          </p:cNvPr>
          <p:cNvGrpSpPr/>
          <p:nvPr/>
        </p:nvGrpSpPr>
        <p:grpSpPr>
          <a:xfrm>
            <a:off x="3399830" y="4396724"/>
            <a:ext cx="2358378" cy="1982035"/>
            <a:chOff x="3399830" y="4396724"/>
            <a:chExt cx="2358378" cy="198203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6DC6860D-A9D2-16B7-E23B-B215F2B1E7F3}"/>
                </a:ext>
              </a:extLst>
            </p:cNvPr>
            <p:cNvGrpSpPr/>
            <p:nvPr/>
          </p:nvGrpSpPr>
          <p:grpSpPr>
            <a:xfrm>
              <a:off x="3408565" y="4396724"/>
              <a:ext cx="2349643" cy="707886"/>
              <a:chOff x="3399833" y="4785208"/>
              <a:chExt cx="2349643" cy="707886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A104B38D-2A80-50DB-D5F3-DB1FE73ABDB9}"/>
                  </a:ext>
                </a:extLst>
              </p:cNvPr>
              <p:cNvSpPr/>
              <p:nvPr/>
            </p:nvSpPr>
            <p:spPr>
              <a:xfrm>
                <a:off x="3399833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20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771EE565-7E52-0BEC-4AA1-EA9FAE0EBA16}"/>
                  </a:ext>
                </a:extLst>
              </p:cNvPr>
              <p:cNvSpPr/>
              <p:nvPr/>
            </p:nvSpPr>
            <p:spPr>
              <a:xfrm>
                <a:off x="4204124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10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4EB9A63-69A9-5602-8369-B0D2CF98C16D}"/>
                  </a:ext>
                </a:extLst>
              </p:cNvPr>
              <p:cNvSpPr/>
              <p:nvPr/>
            </p:nvSpPr>
            <p:spPr>
              <a:xfrm>
                <a:off x="5013726" y="4785208"/>
                <a:ext cx="735750" cy="7078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5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b="1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  <a:p>
                <a:pPr algn="ctr" fontAlgn="base"/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권역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EEDB6C9-89EC-4F17-D6CE-BE2B607085C5}"/>
                </a:ext>
              </a:extLst>
            </p:cNvPr>
            <p:cNvGrpSpPr/>
            <p:nvPr/>
          </p:nvGrpSpPr>
          <p:grpSpPr>
            <a:xfrm>
              <a:off x="3408561" y="5287714"/>
              <a:ext cx="2344339" cy="400110"/>
              <a:chOff x="3399833" y="5762457"/>
              <a:chExt cx="2344339" cy="400110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57BBA05-6EEC-5E69-E888-19A89DBEEB8E}"/>
                  </a:ext>
                </a:extLst>
              </p:cNvPr>
              <p:cNvSpPr/>
              <p:nvPr/>
            </p:nvSpPr>
            <p:spPr>
              <a:xfrm>
                <a:off x="3399833" y="5762457"/>
                <a:ext cx="735750" cy="400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1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52FB7CE5-EC0E-C1DB-46EC-83386FB61CBC}"/>
                  </a:ext>
                </a:extLst>
              </p:cNvPr>
              <p:cNvSpPr/>
              <p:nvPr/>
            </p:nvSpPr>
            <p:spPr>
              <a:xfrm>
                <a:off x="4204125" y="5762457"/>
                <a:ext cx="735750" cy="400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1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?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92C6378-98EF-4605-5DBB-6AD8F7B26E24}"/>
                  </a:ext>
                </a:extLst>
              </p:cNvPr>
              <p:cNvSpPr/>
              <p:nvPr/>
            </p:nvSpPr>
            <p:spPr>
              <a:xfrm>
                <a:off x="5008422" y="5762457"/>
                <a:ext cx="735750" cy="400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altLang="ko-KR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0</a:t>
                </a:r>
                <a:r>
                  <a:rPr lang="ko-KR" altLang="en-US" sz="2000" b="1" dirty="0">
                    <a:solidFill>
                      <a:srgbClr val="FFFF00"/>
                    </a:solidFill>
                    <a:latin typeface="+mj-ea"/>
                    <a:ea typeface="+mj-ea"/>
                  </a:rPr>
                  <a:t>석</a:t>
                </a:r>
                <a:endParaRPr lang="en-US" altLang="ko-KR" sz="200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32E8EF1-672D-6CA4-E9C4-593F33848E37}"/>
                </a:ext>
              </a:extLst>
            </p:cNvPr>
            <p:cNvSpPr/>
            <p:nvPr/>
          </p:nvSpPr>
          <p:spPr>
            <a:xfrm>
              <a:off x="3399830" y="5870928"/>
              <a:ext cx="2344340" cy="5078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altLang="ko-KR" sz="2700" b="1" dirty="0">
                  <a:solidFill>
                    <a:srgbClr val="FFFF00"/>
                  </a:solidFill>
                  <a:latin typeface="+mj-ea"/>
                  <a:ea typeface="+mj-ea"/>
                </a:rPr>
                <a:t>8</a:t>
              </a:r>
              <a:r>
                <a:rPr lang="ko-KR" altLang="en-US" sz="2700" b="1" dirty="0">
                  <a:solidFill>
                    <a:srgbClr val="FFFF00"/>
                  </a:solidFill>
                  <a:latin typeface="+mj-ea"/>
                  <a:ea typeface="+mj-ea"/>
                </a:rPr>
                <a:t>석 미만</a:t>
              </a:r>
              <a:endParaRPr lang="en-US" altLang="ko-KR" sz="2700" dirty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40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A1B6C4E-3431-EE10-7495-91B5D63EF10D}"/>
              </a:ext>
            </a:extLst>
          </p:cNvPr>
          <p:cNvSpPr/>
          <p:nvPr/>
        </p:nvSpPr>
        <p:spPr>
          <a:xfrm>
            <a:off x="370285" y="463008"/>
            <a:ext cx="84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3200" b="1" dirty="0">
                <a:latin typeface="+mj-ea"/>
                <a:ea typeface="+mj-ea"/>
              </a:rPr>
              <a:t>3</a:t>
            </a:r>
            <a:r>
              <a:rPr lang="ko-KR" altLang="en-US" sz="3200" b="1" dirty="0">
                <a:latin typeface="+mj-ea"/>
                <a:ea typeface="+mj-ea"/>
              </a:rPr>
              <a:t>안 </a:t>
            </a:r>
            <a:r>
              <a:rPr lang="ko-KR" altLang="en-US" sz="3200" b="1" dirty="0" err="1">
                <a:latin typeface="+mj-ea"/>
                <a:ea typeface="+mj-ea"/>
              </a:rPr>
              <a:t>도농복합형</a:t>
            </a:r>
            <a:r>
              <a:rPr lang="en-US" altLang="ko-KR" sz="2800" b="1" dirty="0">
                <a:latin typeface="+mj-ea"/>
                <a:ea typeface="+mj-ea"/>
              </a:rPr>
              <a:t>(</a:t>
            </a:r>
            <a:r>
              <a:rPr lang="ko-KR" altLang="en-US" sz="2800" b="1" dirty="0">
                <a:latin typeface="+mj-ea"/>
                <a:ea typeface="+mj-ea"/>
              </a:rPr>
              <a:t>도시 중대선거구</a:t>
            </a:r>
            <a:r>
              <a:rPr lang="en-US" altLang="ko-KR" sz="2800" b="1" dirty="0">
                <a:latin typeface="+mj-ea"/>
                <a:ea typeface="+mj-ea"/>
              </a:rPr>
              <a:t>, </a:t>
            </a:r>
            <a:r>
              <a:rPr lang="ko-KR" altLang="en-US" sz="2800" b="1" dirty="0">
                <a:latin typeface="+mj-ea"/>
                <a:ea typeface="+mj-ea"/>
              </a:rPr>
              <a:t>농촌 소선거구</a:t>
            </a:r>
            <a:r>
              <a:rPr lang="en-US" altLang="ko-KR" sz="2800" b="1" dirty="0">
                <a:latin typeface="+mj-ea"/>
                <a:ea typeface="+mj-ea"/>
              </a:rPr>
              <a:t>)</a:t>
            </a: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CD543C-D26E-6C6F-1C53-3C5DECA118A3}"/>
              </a:ext>
            </a:extLst>
          </p:cNvPr>
          <p:cNvSpPr/>
          <p:nvPr/>
        </p:nvSpPr>
        <p:spPr>
          <a:xfrm>
            <a:off x="370285" y="1251415"/>
            <a:ext cx="83269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800" b="1" dirty="0">
                <a:latin typeface="+mj-ea"/>
                <a:ea typeface="+mj-ea"/>
              </a:rPr>
              <a:t>성남 수정</a:t>
            </a:r>
            <a:r>
              <a:rPr lang="en-US" altLang="ko-KR" sz="2800" b="1" dirty="0">
                <a:latin typeface="+mj-ea"/>
                <a:ea typeface="+mj-ea"/>
              </a:rPr>
              <a:t>+</a:t>
            </a:r>
            <a:r>
              <a:rPr lang="ko-KR" altLang="en-US" sz="2800" b="1" dirty="0">
                <a:latin typeface="+mj-ea"/>
                <a:ea typeface="+mj-ea"/>
              </a:rPr>
              <a:t>성남 중원</a:t>
            </a:r>
            <a:r>
              <a:rPr lang="en-US" altLang="ko-KR" sz="2800" b="1" dirty="0">
                <a:latin typeface="+mj-ea"/>
                <a:ea typeface="+mj-ea"/>
              </a:rPr>
              <a:t>+</a:t>
            </a:r>
            <a:r>
              <a:rPr lang="ko-KR" altLang="en-US" sz="2800" b="1" dirty="0" err="1">
                <a:latin typeface="+mj-ea"/>
                <a:ea typeface="+mj-ea"/>
              </a:rPr>
              <a:t>분당갑</a:t>
            </a:r>
            <a:r>
              <a:rPr lang="en-US" altLang="ko-KR" sz="2800" b="1" dirty="0">
                <a:latin typeface="+mj-ea"/>
                <a:ea typeface="+mj-ea"/>
              </a:rPr>
              <a:t>+</a:t>
            </a:r>
            <a:r>
              <a:rPr lang="ko-KR" altLang="en-US" sz="2800" b="1" dirty="0">
                <a:latin typeface="+mj-ea"/>
                <a:ea typeface="+mj-ea"/>
              </a:rPr>
              <a:t>분당을</a:t>
            </a:r>
            <a:r>
              <a:rPr lang="en-US" altLang="ko-KR" sz="2800" b="1" dirty="0">
                <a:latin typeface="+mj-ea"/>
                <a:ea typeface="+mj-ea"/>
              </a:rPr>
              <a:t>=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인 선거구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5974E7-6898-E093-44E0-EE2E14D4E9CD}"/>
              </a:ext>
            </a:extLst>
          </p:cNvPr>
          <p:cNvSpPr/>
          <p:nvPr/>
        </p:nvSpPr>
        <p:spPr>
          <a:xfrm>
            <a:off x="370285" y="1928107"/>
            <a:ext cx="83269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800" b="1" dirty="0" err="1">
                <a:latin typeface="+mj-ea"/>
                <a:ea typeface="+mj-ea"/>
              </a:rPr>
              <a:t>김태년</a:t>
            </a:r>
            <a:r>
              <a:rPr lang="en-US" altLang="ko-KR" sz="2800" b="1" dirty="0">
                <a:latin typeface="+mj-ea"/>
                <a:ea typeface="+mj-ea"/>
              </a:rPr>
              <a:t>(</a:t>
            </a:r>
            <a:r>
              <a:rPr lang="ko-KR" altLang="en-US" sz="2800" b="1" dirty="0">
                <a:latin typeface="+mj-ea"/>
                <a:ea typeface="+mj-ea"/>
              </a:rPr>
              <a:t>민</a:t>
            </a:r>
            <a:r>
              <a:rPr lang="en-US" altLang="ko-KR" sz="2800" b="1" dirty="0">
                <a:latin typeface="+mj-ea"/>
                <a:ea typeface="+mj-ea"/>
              </a:rPr>
              <a:t>)+</a:t>
            </a:r>
            <a:r>
              <a:rPr lang="ko-KR" altLang="en-US" sz="2800" b="1" dirty="0">
                <a:latin typeface="+mj-ea"/>
                <a:ea typeface="+mj-ea"/>
              </a:rPr>
              <a:t>윤영찬</a:t>
            </a:r>
            <a:r>
              <a:rPr lang="en-US" altLang="ko-KR" sz="2800" b="1" dirty="0">
                <a:latin typeface="+mj-ea"/>
                <a:ea typeface="+mj-ea"/>
              </a:rPr>
              <a:t>(</a:t>
            </a:r>
            <a:r>
              <a:rPr lang="ko-KR" altLang="en-US" sz="2800" b="1" dirty="0">
                <a:latin typeface="+mj-ea"/>
                <a:ea typeface="+mj-ea"/>
              </a:rPr>
              <a:t>민</a:t>
            </a:r>
            <a:r>
              <a:rPr lang="en-US" altLang="ko-KR" sz="2800" b="1" dirty="0">
                <a:latin typeface="+mj-ea"/>
                <a:ea typeface="+mj-ea"/>
              </a:rPr>
              <a:t>)+</a:t>
            </a:r>
            <a:r>
              <a:rPr lang="ko-KR" altLang="en-US" sz="2800" b="1" dirty="0">
                <a:latin typeface="+mj-ea"/>
                <a:ea typeface="+mj-ea"/>
              </a:rPr>
              <a:t>김병욱</a:t>
            </a:r>
            <a:r>
              <a:rPr lang="en-US" altLang="ko-KR" sz="2800" b="1" dirty="0">
                <a:latin typeface="+mj-ea"/>
                <a:ea typeface="+mj-ea"/>
              </a:rPr>
              <a:t>(</a:t>
            </a:r>
            <a:r>
              <a:rPr lang="ko-KR" altLang="en-US" sz="2800" b="1" dirty="0">
                <a:latin typeface="+mj-ea"/>
                <a:ea typeface="+mj-ea"/>
              </a:rPr>
              <a:t>민</a:t>
            </a:r>
            <a:r>
              <a:rPr lang="en-US" altLang="ko-KR" sz="2800" b="1" dirty="0">
                <a:latin typeface="+mj-ea"/>
                <a:ea typeface="+mj-ea"/>
              </a:rPr>
              <a:t>)+</a:t>
            </a:r>
            <a:r>
              <a:rPr lang="ko-KR" altLang="en-US" sz="2800" b="1" dirty="0">
                <a:latin typeface="+mj-ea"/>
                <a:ea typeface="+mj-ea"/>
              </a:rPr>
              <a:t>안철수</a:t>
            </a:r>
            <a:r>
              <a:rPr lang="en-US" altLang="ko-KR" sz="2800" b="1" dirty="0">
                <a:latin typeface="+mj-ea"/>
                <a:ea typeface="+mj-ea"/>
              </a:rPr>
              <a:t>(</a:t>
            </a:r>
            <a:r>
              <a:rPr lang="ko-KR" altLang="en-US" sz="2800" b="1" dirty="0">
                <a:latin typeface="+mj-ea"/>
                <a:ea typeface="+mj-ea"/>
              </a:rPr>
              <a:t>국</a:t>
            </a:r>
            <a:r>
              <a:rPr lang="en-US" altLang="ko-KR" sz="2800" b="1" dirty="0">
                <a:latin typeface="+mj-ea"/>
                <a:ea typeface="+mj-ea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DBBDBAC-0499-AB88-FF71-0A3C7BCACA79}"/>
              </a:ext>
            </a:extLst>
          </p:cNvPr>
          <p:cNvSpPr/>
          <p:nvPr/>
        </p:nvSpPr>
        <p:spPr>
          <a:xfrm>
            <a:off x="370285" y="2598984"/>
            <a:ext cx="8326906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700" b="1">
                <a:solidFill>
                  <a:srgbClr val="0000FF"/>
                </a:solidFill>
                <a:latin typeface="+mj-ea"/>
                <a:ea typeface="+mj-ea"/>
              </a:rPr>
              <a:t>단순중대선거구제는</a:t>
            </a:r>
            <a:r>
              <a:rPr lang="ko-KR" altLang="en-US" sz="2700" b="1" dirty="0">
                <a:solidFill>
                  <a:srgbClr val="0000FF"/>
                </a:solidFill>
                <a:latin typeface="+mj-ea"/>
                <a:ea typeface="+mj-ea"/>
              </a:rPr>
              <a:t> 소선거구 합치기</a:t>
            </a:r>
            <a:r>
              <a:rPr lang="en-US" altLang="ko-KR" sz="2700" b="1" dirty="0">
                <a:latin typeface="+mj-ea"/>
                <a:ea typeface="+mj-ea"/>
              </a:rPr>
              <a:t>=</a:t>
            </a:r>
            <a:r>
              <a:rPr lang="ko-KR" altLang="en-US" sz="2700" b="1" dirty="0">
                <a:solidFill>
                  <a:srgbClr val="FF0000"/>
                </a:solidFill>
                <a:latin typeface="+mj-ea"/>
                <a:ea typeface="+mj-ea"/>
              </a:rPr>
              <a:t>민주</a:t>
            </a:r>
            <a:r>
              <a:rPr lang="en-US" altLang="ko-KR" sz="2700" b="1" dirty="0">
                <a:solidFill>
                  <a:srgbClr val="FF0000"/>
                </a:solidFill>
                <a:latin typeface="+mj-ea"/>
                <a:ea typeface="+mj-ea"/>
              </a:rPr>
              <a:t>3+</a:t>
            </a:r>
            <a:r>
              <a:rPr lang="ko-KR" altLang="en-US" sz="2700" b="1" dirty="0" err="1">
                <a:solidFill>
                  <a:srgbClr val="FF0000"/>
                </a:solidFill>
                <a:latin typeface="+mj-ea"/>
                <a:ea typeface="+mj-ea"/>
              </a:rPr>
              <a:t>국힘</a:t>
            </a:r>
            <a:r>
              <a:rPr lang="en-US" altLang="ko-KR" sz="2700" b="1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27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sz="27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E56ADD-788D-F275-37B6-0EF5DA385B7B}"/>
              </a:ext>
            </a:extLst>
          </p:cNvPr>
          <p:cNvSpPr/>
          <p:nvPr/>
        </p:nvSpPr>
        <p:spPr>
          <a:xfrm>
            <a:off x="370285" y="3658360"/>
            <a:ext cx="429523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2800" b="1" dirty="0">
                <a:latin typeface="+mj-ea"/>
                <a:ea typeface="+mj-ea"/>
              </a:rPr>
              <a:t>2022</a:t>
            </a:r>
            <a:r>
              <a:rPr lang="ko-KR" altLang="en-US" sz="2800" b="1" dirty="0">
                <a:latin typeface="+mj-ea"/>
                <a:ea typeface="+mj-ea"/>
              </a:rPr>
              <a:t>년 </a:t>
            </a:r>
            <a:r>
              <a:rPr lang="en-US" altLang="ko-KR" sz="2800" b="1" dirty="0">
                <a:latin typeface="+mj-ea"/>
                <a:ea typeface="+mj-ea"/>
              </a:rPr>
              <a:t>6.1.</a:t>
            </a:r>
            <a:r>
              <a:rPr lang="ko-KR" altLang="en-US" sz="2800" b="1" dirty="0">
                <a:latin typeface="+mj-ea"/>
                <a:ea typeface="+mj-ea"/>
              </a:rPr>
              <a:t>동시지방선거 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D9F4F87-17F7-43FD-6664-632F08B27804}"/>
              </a:ext>
            </a:extLst>
          </p:cNvPr>
          <p:cNvSpPr/>
          <p:nvPr/>
        </p:nvSpPr>
        <p:spPr>
          <a:xfrm>
            <a:off x="370285" y="4317883"/>
            <a:ext cx="52304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800" b="1" dirty="0">
                <a:latin typeface="+mj-ea"/>
                <a:ea typeface="+mj-ea"/>
              </a:rPr>
              <a:t>논산시 </a:t>
            </a:r>
            <a:r>
              <a:rPr lang="en-US" altLang="ko-KR" sz="2800" b="1" dirty="0">
                <a:latin typeface="+mj-ea"/>
                <a:ea typeface="+mj-ea"/>
              </a:rPr>
              <a:t>‘</a:t>
            </a:r>
            <a:r>
              <a:rPr lang="ko-KR" altLang="en-US" sz="2800" b="1" dirty="0">
                <a:latin typeface="+mj-ea"/>
                <a:ea typeface="+mj-ea"/>
              </a:rPr>
              <a:t>가</a:t>
            </a:r>
            <a:r>
              <a:rPr lang="en-US" altLang="ko-KR" sz="2800" b="1" dirty="0">
                <a:latin typeface="+mj-ea"/>
                <a:ea typeface="+mj-ea"/>
              </a:rPr>
              <a:t>‘ </a:t>
            </a:r>
            <a:r>
              <a:rPr lang="ko-KR" altLang="en-US" sz="2800" b="1" dirty="0">
                <a:latin typeface="+mj-ea"/>
                <a:ea typeface="+mj-ea"/>
              </a:rPr>
              <a:t>선거구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(5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인 선거구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49B6B6-E145-42A9-1393-0EE5655EE933}"/>
              </a:ext>
            </a:extLst>
          </p:cNvPr>
          <p:cNvSpPr/>
          <p:nvPr/>
        </p:nvSpPr>
        <p:spPr>
          <a:xfrm>
            <a:off x="370285" y="5002023"/>
            <a:ext cx="60409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800" b="1" dirty="0">
                <a:latin typeface="+mj-ea"/>
                <a:ea typeface="+mj-ea"/>
              </a:rPr>
              <a:t>민주당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lang="ko-KR" altLang="en-US" sz="2800" b="1" dirty="0">
                <a:latin typeface="+mj-ea"/>
                <a:ea typeface="+mj-ea"/>
              </a:rPr>
              <a:t> 공천</a:t>
            </a:r>
            <a:r>
              <a:rPr lang="en-US" altLang="ko-KR" sz="2800" b="1" dirty="0">
                <a:latin typeface="+mj-ea"/>
                <a:ea typeface="+mj-ea"/>
              </a:rPr>
              <a:t>. </a:t>
            </a:r>
            <a:r>
              <a:rPr lang="ko-KR" altLang="en-US" sz="2800" b="1" dirty="0">
                <a:latin typeface="+mj-ea"/>
                <a:ea typeface="+mj-ea"/>
              </a:rPr>
              <a:t>국민의힘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lang="ko-KR" altLang="en-US" sz="2800" b="1" dirty="0">
                <a:latin typeface="+mj-ea"/>
                <a:ea typeface="+mj-ea"/>
              </a:rPr>
              <a:t> 공천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B7C6CDE-C6DB-DA36-B07B-2B25B53126DE}"/>
              </a:ext>
            </a:extLst>
          </p:cNvPr>
          <p:cNvSpPr/>
          <p:nvPr/>
        </p:nvSpPr>
        <p:spPr>
          <a:xfrm>
            <a:off x="370285" y="5686163"/>
            <a:ext cx="60409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800" b="1" dirty="0">
                <a:latin typeface="+mj-ea"/>
                <a:ea typeface="+mj-ea"/>
              </a:rPr>
              <a:t>민주당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인</a:t>
            </a:r>
            <a:r>
              <a:rPr lang="en-US" altLang="ko-KR" sz="2800" b="1" dirty="0">
                <a:latin typeface="+mj-ea"/>
                <a:ea typeface="+mj-ea"/>
              </a:rPr>
              <a:t>+</a:t>
            </a:r>
            <a:r>
              <a:rPr lang="ko-KR" altLang="en-US" sz="2800" b="1" dirty="0">
                <a:latin typeface="+mj-ea"/>
                <a:ea typeface="+mj-ea"/>
              </a:rPr>
              <a:t>국민의힘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800" b="1" dirty="0">
                <a:solidFill>
                  <a:srgbClr val="FF0000"/>
                </a:solidFill>
                <a:latin typeface="+mj-ea"/>
                <a:ea typeface="+mj-ea"/>
              </a:rPr>
              <a:t>인</a:t>
            </a:r>
            <a:r>
              <a:rPr lang="ko-KR" altLang="en-US" sz="2800" b="1" dirty="0">
                <a:latin typeface="+mj-ea"/>
                <a:ea typeface="+mj-ea"/>
              </a:rPr>
              <a:t> 당선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BB96CC2-9318-8C86-E826-0FFDAA922E10}"/>
              </a:ext>
            </a:extLst>
          </p:cNvPr>
          <p:cNvSpPr/>
          <p:nvPr/>
        </p:nvSpPr>
        <p:spPr>
          <a:xfrm>
            <a:off x="6993081" y="3917110"/>
            <a:ext cx="1704109" cy="216982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비이양식</a:t>
            </a:r>
            <a:endParaRPr lang="en-US" altLang="ko-KR" sz="27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base"/>
            <a:r>
              <a:rPr lang="ko-KR" altLang="en-US" sz="2700" b="1" dirty="0">
                <a:solidFill>
                  <a:schemeClr val="bg1"/>
                </a:solidFill>
                <a:latin typeface="+mj-ea"/>
                <a:ea typeface="+mj-ea"/>
              </a:rPr>
              <a:t>중대선거구는 개혁이 아니다</a:t>
            </a:r>
            <a:endParaRPr lang="en-US" altLang="ko-KR" sz="2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527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A1B6C4E-3431-EE10-7495-91B5D63EF10D}"/>
              </a:ext>
            </a:extLst>
          </p:cNvPr>
          <p:cNvSpPr/>
          <p:nvPr/>
        </p:nvSpPr>
        <p:spPr>
          <a:xfrm>
            <a:off x="370285" y="463008"/>
            <a:ext cx="840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3200" b="1" dirty="0">
                <a:latin typeface="+mj-ea"/>
                <a:ea typeface="+mj-ea"/>
              </a:rPr>
              <a:t>4</a:t>
            </a:r>
            <a:r>
              <a:rPr lang="ko-KR" altLang="en-US" sz="3200" b="1" dirty="0">
                <a:latin typeface="+mj-ea"/>
                <a:ea typeface="+mj-ea"/>
              </a:rPr>
              <a:t>안 대선거구 권역별 의석수의 예</a:t>
            </a:r>
            <a:endParaRPr lang="en-US" altLang="ko-KR" sz="3200" dirty="0">
              <a:latin typeface="+mj-ea"/>
              <a:ea typeface="+mj-ea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067E047-3269-8869-C89D-9169D088EB7A}"/>
              </a:ext>
            </a:extLst>
          </p:cNvPr>
          <p:cNvGraphicFramePr>
            <a:graphicFrameLocks noGrp="1"/>
          </p:cNvGraphicFramePr>
          <p:nvPr/>
        </p:nvGraphicFramePr>
        <p:xfrm>
          <a:off x="346984" y="5074192"/>
          <a:ext cx="8450032" cy="1320800"/>
        </p:xfrm>
        <a:graphic>
          <a:graphicData uri="http://schemas.openxmlformats.org/drawingml/2006/table">
            <a:tbl>
              <a:tblPr/>
              <a:tblGrid>
                <a:gridCol w="601574">
                  <a:extLst>
                    <a:ext uri="{9D8B030D-6E8A-4147-A177-3AD203B41FA5}">
                      <a16:colId xmlns:a16="http://schemas.microsoft.com/office/drawing/2014/main" val="3378740692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404694097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2326384310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2965191422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980038087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3491370029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96122736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106050511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1532805167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2433704086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935858697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3071713934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287259333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160386019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3399229658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169749773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3802216889"/>
                    </a:ext>
                  </a:extLst>
                </a:gridCol>
                <a:gridCol w="461674">
                  <a:extLst>
                    <a:ext uri="{9D8B030D-6E8A-4147-A177-3AD203B41FA5}">
                      <a16:colId xmlns:a16="http://schemas.microsoft.com/office/drawing/2014/main" val="3172015942"/>
                    </a:ext>
                  </a:extLst>
                </a:gridCol>
              </a:tblGrid>
              <a:tr h="2914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권역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경기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서울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부산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경남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인천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경북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대구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충남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전남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전북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충북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강원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대전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광주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울산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제주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세종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0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권역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의석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ko-KR" altLang="en-US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ko-KR" altLang="en-US" sz="1400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ko-KR" altLang="en-US" sz="14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355717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2538BB1-B476-F3F2-E5DD-8C50B621F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46592"/>
              </p:ext>
            </p:extLst>
          </p:nvPr>
        </p:nvGraphicFramePr>
        <p:xfrm>
          <a:off x="323689" y="1700364"/>
          <a:ext cx="8496622" cy="741680"/>
        </p:xfrm>
        <a:graphic>
          <a:graphicData uri="http://schemas.openxmlformats.org/drawingml/2006/table">
            <a:tbl>
              <a:tblPr/>
              <a:tblGrid>
                <a:gridCol w="1090783">
                  <a:extLst>
                    <a:ext uri="{9D8B030D-6E8A-4147-A177-3AD203B41FA5}">
                      <a16:colId xmlns:a16="http://schemas.microsoft.com/office/drawing/2014/main" val="1367220337"/>
                    </a:ext>
                  </a:extLst>
                </a:gridCol>
                <a:gridCol w="775030">
                  <a:extLst>
                    <a:ext uri="{9D8B030D-6E8A-4147-A177-3AD203B41FA5}">
                      <a16:colId xmlns:a16="http://schemas.microsoft.com/office/drawing/2014/main" val="2968271801"/>
                    </a:ext>
                  </a:extLst>
                </a:gridCol>
                <a:gridCol w="846791">
                  <a:extLst>
                    <a:ext uri="{9D8B030D-6E8A-4147-A177-3AD203B41FA5}">
                      <a16:colId xmlns:a16="http://schemas.microsoft.com/office/drawing/2014/main" val="126949867"/>
                    </a:ext>
                  </a:extLst>
                </a:gridCol>
                <a:gridCol w="846791">
                  <a:extLst>
                    <a:ext uri="{9D8B030D-6E8A-4147-A177-3AD203B41FA5}">
                      <a16:colId xmlns:a16="http://schemas.microsoft.com/office/drawing/2014/main" val="453383649"/>
                    </a:ext>
                  </a:extLst>
                </a:gridCol>
                <a:gridCol w="759053">
                  <a:extLst>
                    <a:ext uri="{9D8B030D-6E8A-4147-A177-3AD203B41FA5}">
                      <a16:colId xmlns:a16="http://schemas.microsoft.com/office/drawing/2014/main" val="932433085"/>
                    </a:ext>
                  </a:extLst>
                </a:gridCol>
                <a:gridCol w="834066">
                  <a:extLst>
                    <a:ext uri="{9D8B030D-6E8A-4147-A177-3AD203B41FA5}">
                      <a16:colId xmlns:a16="http://schemas.microsoft.com/office/drawing/2014/main" val="3387920362"/>
                    </a:ext>
                  </a:extLst>
                </a:gridCol>
                <a:gridCol w="803733">
                  <a:extLst>
                    <a:ext uri="{9D8B030D-6E8A-4147-A177-3AD203B41FA5}">
                      <a16:colId xmlns:a16="http://schemas.microsoft.com/office/drawing/2014/main" val="2282372569"/>
                    </a:ext>
                  </a:extLst>
                </a:gridCol>
                <a:gridCol w="846791">
                  <a:extLst>
                    <a:ext uri="{9D8B030D-6E8A-4147-A177-3AD203B41FA5}">
                      <a16:colId xmlns:a16="http://schemas.microsoft.com/office/drawing/2014/main" val="1798655071"/>
                    </a:ext>
                  </a:extLst>
                </a:gridCol>
                <a:gridCol w="889851">
                  <a:extLst>
                    <a:ext uri="{9D8B030D-6E8A-4147-A177-3AD203B41FA5}">
                      <a16:colId xmlns:a16="http://schemas.microsoft.com/office/drawing/2014/main" val="343866574"/>
                    </a:ext>
                  </a:extLst>
                </a:gridCol>
                <a:gridCol w="803733">
                  <a:extLst>
                    <a:ext uri="{9D8B030D-6E8A-4147-A177-3AD203B41FA5}">
                      <a16:colId xmlns:a16="http://schemas.microsoft.com/office/drawing/2014/main" val="1547731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국가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독일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포르투갈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스웨덴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스페인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핀란드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벨기에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덴마크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노르웨이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그리스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7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최대선거구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ko-KR" altLang="en-US" sz="1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ko-KR" altLang="en-US" sz="1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370915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B1B2B09D-E185-17E1-53D5-B624080B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1816914"/>
            <a:ext cx="94202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55A578-4571-09C8-4B63-BF3FF1799689}"/>
              </a:ext>
            </a:extLst>
          </p:cNvPr>
          <p:cNvSpPr/>
          <p:nvPr/>
        </p:nvSpPr>
        <p:spPr>
          <a:xfrm>
            <a:off x="323689" y="1137920"/>
            <a:ext cx="147509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en-US" altLang="ko-KR" sz="2000" b="1" dirty="0">
                <a:latin typeface="+mj-ea"/>
                <a:ea typeface="+mj-ea"/>
              </a:rPr>
              <a:t>OECD </a:t>
            </a:r>
            <a:r>
              <a:rPr lang="ko-KR" altLang="en-US" sz="2000" b="1" dirty="0">
                <a:latin typeface="+mj-ea"/>
                <a:ea typeface="+mj-ea"/>
              </a:rPr>
              <a:t>사례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03F96D-13DF-20D9-147A-67F0ADBB5A06}"/>
              </a:ext>
            </a:extLst>
          </p:cNvPr>
          <p:cNvSpPr/>
          <p:nvPr/>
        </p:nvSpPr>
        <p:spPr>
          <a:xfrm>
            <a:off x="320173" y="2765111"/>
            <a:ext cx="51326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000" b="1" dirty="0">
                <a:latin typeface="+mj-ea"/>
                <a:ea typeface="+mj-ea"/>
              </a:rPr>
              <a:t>공직선거법일부개정법률안 </a:t>
            </a:r>
            <a:r>
              <a:rPr lang="en-US" altLang="ko-KR" sz="2000" b="1" dirty="0">
                <a:latin typeface="+mj-ea"/>
                <a:ea typeface="+mj-ea"/>
              </a:rPr>
              <a:t>‘</a:t>
            </a:r>
            <a:r>
              <a:rPr lang="ko-KR" altLang="en-US" sz="2000" b="1" dirty="0">
                <a:latin typeface="+mj-ea"/>
                <a:ea typeface="+mj-ea"/>
              </a:rPr>
              <a:t>대선거구</a:t>
            </a:r>
            <a:r>
              <a:rPr lang="en-US" altLang="ko-KR" sz="2000" b="1" dirty="0">
                <a:latin typeface="+mj-ea"/>
                <a:ea typeface="+mj-ea"/>
              </a:rPr>
              <a:t>’ </a:t>
            </a:r>
            <a:r>
              <a:rPr lang="ko-KR" altLang="en-US" sz="2000" b="1" dirty="0">
                <a:latin typeface="+mj-ea"/>
                <a:ea typeface="+mj-ea"/>
              </a:rPr>
              <a:t>크기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0C527BC-B4B9-F7A2-AB70-93E26987BA44}"/>
              </a:ext>
            </a:extLst>
          </p:cNvPr>
          <p:cNvSpPr/>
          <p:nvPr/>
        </p:nvSpPr>
        <p:spPr>
          <a:xfrm>
            <a:off x="337704" y="4542409"/>
            <a:ext cx="434683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r>
              <a:rPr lang="ko-KR" altLang="en-US" sz="2000" b="1" dirty="0">
                <a:latin typeface="+mj-ea"/>
                <a:ea typeface="+mj-ea"/>
              </a:rPr>
              <a:t>인구비례에 따른 진정한 대선거구제</a:t>
            </a:r>
            <a:endParaRPr lang="en-US" altLang="ko-KR" sz="2000" b="1" dirty="0">
              <a:latin typeface="+mj-ea"/>
              <a:ea typeface="+mj-ea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41CDD053-E1E6-4433-3607-4DC379138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88650"/>
              </p:ext>
            </p:extLst>
          </p:nvPr>
        </p:nvGraphicFramePr>
        <p:xfrm>
          <a:off x="337704" y="3326472"/>
          <a:ext cx="6052463" cy="741680"/>
        </p:xfrm>
        <a:graphic>
          <a:graphicData uri="http://schemas.openxmlformats.org/drawingml/2006/table">
            <a:tbl>
              <a:tblPr/>
              <a:tblGrid>
                <a:gridCol w="2306956">
                  <a:extLst>
                    <a:ext uri="{9D8B030D-6E8A-4147-A177-3AD203B41FA5}">
                      <a16:colId xmlns:a16="http://schemas.microsoft.com/office/drawing/2014/main" val="1367220337"/>
                    </a:ext>
                  </a:extLst>
                </a:gridCol>
                <a:gridCol w="1288455">
                  <a:extLst>
                    <a:ext uri="{9D8B030D-6E8A-4147-A177-3AD203B41FA5}">
                      <a16:colId xmlns:a16="http://schemas.microsoft.com/office/drawing/2014/main" val="2968271801"/>
                    </a:ext>
                  </a:extLst>
                </a:gridCol>
                <a:gridCol w="1180584">
                  <a:extLst>
                    <a:ext uri="{9D8B030D-6E8A-4147-A177-3AD203B41FA5}">
                      <a16:colId xmlns:a16="http://schemas.microsoft.com/office/drawing/2014/main" val="126949867"/>
                    </a:ext>
                  </a:extLst>
                </a:gridCol>
                <a:gridCol w="1276468">
                  <a:extLst>
                    <a:ext uri="{9D8B030D-6E8A-4147-A177-3AD203B41FA5}">
                      <a16:colId xmlns:a16="http://schemas.microsoft.com/office/drawing/2014/main" val="453383649"/>
                    </a:ext>
                  </a:extLst>
                </a:gridCol>
              </a:tblGrid>
              <a:tr h="2743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/>
                        </a:rPr>
                        <a:t>대표발의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김상희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/>
                        </a:rPr>
                        <a:t>박주민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/>
                        </a:rPr>
                        <a:t>이탄희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76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/>
                        </a:rPr>
                        <a:t>권역별 의석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/>
                        </a:rPr>
                        <a:t>3-5 / 5-10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/>
                        </a:rPr>
                        <a:t>6-11 / 2-3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/>
                        </a:rPr>
                        <a:t>4-5 / 6-7 / 1</a:t>
                      </a:r>
                      <a:endParaRPr lang="ko-KR" altLang="en-US" sz="16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37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68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3013516"/>
            <a:ext cx="70615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의원 정수</a:t>
            </a:r>
            <a:endParaRPr lang="ko-KR" altLang="en-US"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67262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9EA25F9-D40B-1E6B-AC32-5A66AED1B11C}"/>
              </a:ext>
            </a:extLst>
          </p:cNvPr>
          <p:cNvGraphicFramePr>
            <a:graphicFrameLocks noGrp="1"/>
          </p:cNvGraphicFramePr>
          <p:nvPr/>
        </p:nvGraphicFramePr>
        <p:xfrm>
          <a:off x="377190" y="2225781"/>
          <a:ext cx="8389620" cy="1772985"/>
        </p:xfrm>
        <a:graphic>
          <a:graphicData uri="http://schemas.openxmlformats.org/drawingml/2006/table">
            <a:tbl>
              <a:tblPr/>
              <a:tblGrid>
                <a:gridCol w="794007">
                  <a:extLst>
                    <a:ext uri="{9D8B030D-6E8A-4147-A177-3AD203B41FA5}">
                      <a16:colId xmlns:a16="http://schemas.microsoft.com/office/drawing/2014/main" val="4021231581"/>
                    </a:ext>
                  </a:extLst>
                </a:gridCol>
                <a:gridCol w="1048703">
                  <a:extLst>
                    <a:ext uri="{9D8B030D-6E8A-4147-A177-3AD203B41FA5}">
                      <a16:colId xmlns:a16="http://schemas.microsoft.com/office/drawing/2014/main" val="2098180560"/>
                    </a:ext>
                  </a:extLst>
                </a:gridCol>
                <a:gridCol w="1048703">
                  <a:extLst>
                    <a:ext uri="{9D8B030D-6E8A-4147-A177-3AD203B41FA5}">
                      <a16:colId xmlns:a16="http://schemas.microsoft.com/office/drawing/2014/main" val="1245332703"/>
                    </a:ext>
                  </a:extLst>
                </a:gridCol>
                <a:gridCol w="1048703">
                  <a:extLst>
                    <a:ext uri="{9D8B030D-6E8A-4147-A177-3AD203B41FA5}">
                      <a16:colId xmlns:a16="http://schemas.microsoft.com/office/drawing/2014/main" val="396028867"/>
                    </a:ext>
                  </a:extLst>
                </a:gridCol>
                <a:gridCol w="1048703">
                  <a:extLst>
                    <a:ext uri="{9D8B030D-6E8A-4147-A177-3AD203B41FA5}">
                      <a16:colId xmlns:a16="http://schemas.microsoft.com/office/drawing/2014/main" val="3295693486"/>
                    </a:ext>
                  </a:extLst>
                </a:gridCol>
                <a:gridCol w="1048703">
                  <a:extLst>
                    <a:ext uri="{9D8B030D-6E8A-4147-A177-3AD203B41FA5}">
                      <a16:colId xmlns:a16="http://schemas.microsoft.com/office/drawing/2014/main" val="2703940593"/>
                    </a:ext>
                  </a:extLst>
                </a:gridCol>
                <a:gridCol w="1176049">
                  <a:extLst>
                    <a:ext uri="{9D8B030D-6E8A-4147-A177-3AD203B41FA5}">
                      <a16:colId xmlns:a16="http://schemas.microsoft.com/office/drawing/2014/main" val="2182598884"/>
                    </a:ext>
                  </a:extLst>
                </a:gridCol>
                <a:gridCol w="1176049">
                  <a:extLst>
                    <a:ext uri="{9D8B030D-6E8A-4147-A177-3AD203B41FA5}">
                      <a16:colId xmlns:a16="http://schemas.microsoft.com/office/drawing/2014/main" val="2025087330"/>
                    </a:ext>
                  </a:extLst>
                </a:gridCol>
              </a:tblGrid>
              <a:tr h="2579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국가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스웨덴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그리스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13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뉴질랜드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17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영국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19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캐나다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27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한국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33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일본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34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62280"/>
                  </a:ext>
                </a:extLst>
              </a:tr>
              <a:tr h="2579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의원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인당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9,845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5,471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2,688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6,432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6,334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17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2,483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17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7,767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51180"/>
                  </a:ext>
                </a:extLst>
              </a:tr>
              <a:tr h="2579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의회 형태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단원제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단원제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단원제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양원제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양원제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단원제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양원제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458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ED2B44A-4ADA-AAD9-BA92-4EC77401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08" y="657394"/>
            <a:ext cx="872663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 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의원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인당 인구수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한국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OECD 36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개국 중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33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위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 </a:t>
            </a:r>
            <a:endParaRPr kumimoji="0" lang="en-US" altLang="ko-KR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돋움" panose="020B0604000101010101" pitchFamily="50" charset="-127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>
                <a:solidFill>
                  <a:srgbClr val="000000"/>
                </a:solidFill>
                <a:latin typeface="함초롬바탕" panose="02030604000101010101" pitchFamily="18" charset="-127"/>
                <a:ea typeface="함초롬돋움" panose="020B0604000101010101" pitchFamily="50" charset="-127"/>
              </a:rPr>
              <a:t> (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OECD 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평균은 의원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1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인당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10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만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5,294</a:t>
            </a:r>
            <a:r>
              <a:rPr kumimoji="0" lang="ko-KR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명  </a:t>
            </a:r>
            <a:r>
              <a:rPr kumimoji="0" lang="en-US" altLang="ko-KR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endParaRPr kumimoji="0" lang="en-US" altLang="ko-K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ABB56-973E-196D-9EEF-24E3E7A4D357}"/>
              </a:ext>
            </a:extLst>
          </p:cNvPr>
          <p:cNvSpPr txBox="1"/>
          <p:nvPr/>
        </p:nvSpPr>
        <p:spPr>
          <a:xfrm>
            <a:off x="2340429" y="4379946"/>
            <a:ext cx="642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중앙선거관리위원회 선거연수원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[2022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돋움" panose="020B0604000101010101" pitchFamily="50" charset="-127"/>
              </a:rPr>
              <a:t>년도 각국의 선거제도 비교표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])</a:t>
            </a:r>
            <a:endParaRPr kumimoji="0" lang="en-US" alt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Google Shape;143;p8">
            <a:extLst>
              <a:ext uri="{FF2B5EF4-FFF2-40B4-BE49-F238E27FC236}">
                <a16:creationId xmlns:a16="http://schemas.microsoft.com/office/drawing/2014/main" id="{F7636A21-C4B9-1582-55B5-3734A367EC98}"/>
              </a:ext>
            </a:extLst>
          </p:cNvPr>
          <p:cNvSpPr/>
          <p:nvPr/>
        </p:nvSpPr>
        <p:spPr>
          <a:xfrm>
            <a:off x="476250" y="5099680"/>
            <a:ext cx="8191500" cy="100793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fontAlgn="base" latinLnBrk="1">
              <a:lnSpc>
                <a:spcPct val="140000"/>
              </a:lnSpc>
              <a:spcAft>
                <a:spcPts val="600"/>
              </a:spcAft>
            </a:pPr>
            <a:r>
              <a:rPr lang="en-US" altLang="ko-KR" sz="4000" b="1" dirty="0">
                <a:solidFill>
                  <a:schemeClr val="bg1"/>
                </a:solidFill>
                <a:latin typeface="+mn-ea"/>
                <a:ea typeface="+mn-ea"/>
              </a:rPr>
              <a:t>OECD </a:t>
            </a:r>
            <a:r>
              <a:rPr lang="ko-KR" altLang="en-US" sz="4000" b="1" dirty="0">
                <a:solidFill>
                  <a:schemeClr val="bg1"/>
                </a:solidFill>
                <a:latin typeface="+mn-ea"/>
                <a:ea typeface="+mn-ea"/>
              </a:rPr>
              <a:t>평균이면 </a:t>
            </a:r>
            <a:r>
              <a:rPr lang="en-US" altLang="ko-KR" sz="4000" b="1" dirty="0">
                <a:solidFill>
                  <a:schemeClr val="bg1"/>
                </a:solidFill>
                <a:latin typeface="+mn-ea"/>
                <a:ea typeface="+mn-ea"/>
              </a:rPr>
              <a:t>500</a:t>
            </a:r>
            <a:r>
              <a:rPr lang="ko-KR" altLang="en-US" sz="4000" b="1" dirty="0">
                <a:solidFill>
                  <a:schemeClr val="bg1"/>
                </a:solidFill>
                <a:latin typeface="+mn-ea"/>
                <a:ea typeface="+mn-ea"/>
              </a:rPr>
              <a:t>명 의원</a:t>
            </a:r>
            <a:endParaRPr sz="2400" b="1" dirty="0">
              <a:solidFill>
                <a:schemeClr val="bg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59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3013516"/>
            <a:ext cx="70615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이상적인 선거제도</a:t>
            </a:r>
            <a:endParaRPr lang="ko-KR" altLang="en-US"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134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2577726" y="2281002"/>
            <a:ext cx="184731" cy="42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575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C655A764-6B95-630D-2ECD-75F5899790B4}"/>
              </a:ext>
            </a:extLst>
          </p:cNvPr>
          <p:cNvSpPr/>
          <p:nvPr/>
        </p:nvSpPr>
        <p:spPr>
          <a:xfrm>
            <a:off x="617852" y="456386"/>
            <a:ext cx="4725219" cy="79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네덜란드 하원 선거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C8702D56-AA47-CD5D-662D-CBBBE38D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38" y="1743740"/>
            <a:ext cx="7802473" cy="39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356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C655A764-6B95-630D-2ECD-75F5899790B4}"/>
              </a:ext>
            </a:extLst>
          </p:cNvPr>
          <p:cNvSpPr/>
          <p:nvPr/>
        </p:nvSpPr>
        <p:spPr>
          <a:xfrm>
            <a:off x="436901" y="534988"/>
            <a:ext cx="989594" cy="314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altLang="ko-K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칠레 하원 선거</a:t>
            </a:r>
            <a:endParaRPr lang="en-US" altLang="ko-K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altLang="ko-K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(3-8</a:t>
            </a:r>
            <a:r>
              <a:rPr lang="ko-KR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인 </a:t>
            </a:r>
            <a:r>
              <a:rPr lang="en-US" altLang="ko-K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ko-KR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개 선거구</a:t>
            </a:r>
            <a:r>
              <a:rPr lang="en-US" altLang="ko-K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017F21-F273-5BAB-8105-41C9793E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10" y="0"/>
            <a:ext cx="5827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95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825995"/>
            <a:ext cx="8191500" cy="520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1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대의민주주의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en-US" altLang="ko-KR" sz="3100" b="1" i="0" dirty="0">
                <a:solidFill>
                  <a:srgbClr val="0033CC"/>
                </a:solidFill>
                <a:effectLst/>
                <a:latin typeface="Segoe UI Historic" panose="020B0502040204020203" pitchFamily="34" charset="0"/>
              </a:rPr>
              <a:t>representative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democracy)</a:t>
            </a:r>
            <a:r>
              <a:rPr lang="ko-KR" altLang="en-US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의 요체는 </a:t>
            </a:r>
            <a:r>
              <a:rPr lang="ko-KR" altLang="en-US" sz="31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대표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(</a:t>
            </a:r>
            <a:r>
              <a:rPr lang="en-US" altLang="ko-KR" sz="3100" b="1" i="0" dirty="0">
                <a:solidFill>
                  <a:srgbClr val="0033CC"/>
                </a:solidFill>
                <a:effectLst/>
                <a:latin typeface="Segoe UI Historic" panose="020B0502040204020203" pitchFamily="34" charset="0"/>
              </a:rPr>
              <a:t>representative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</a:t>
            </a:r>
            <a:r>
              <a:rPr lang="ko-KR" altLang="en-US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를 뽑는 절차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(=</a:t>
            </a:r>
            <a:r>
              <a:rPr lang="ko-KR" altLang="en-US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선거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</a:t>
            </a:r>
            <a:r>
              <a:rPr lang="ko-KR" altLang="en-US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의 민주주의에 달려 있다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</a:p>
          <a:p>
            <a:pPr marL="457200" indent="-45720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그 절차가 불공정하다면 그 대의제의 정당성은 부정되어야 한다</a:t>
            </a:r>
            <a:r>
              <a:rPr lang="en-US" altLang="ko-KR" sz="31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</a:p>
          <a:p>
            <a:pPr marL="457200" indent="-45720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100" dirty="0">
                <a:solidFill>
                  <a:srgbClr val="050505"/>
                </a:solidFill>
                <a:latin typeface="Segoe UI Historic" panose="020B0502040204020203" pitchFamily="34" charset="0"/>
                <a:ea typeface="+mn-ea"/>
                <a:cs typeface="Calibri"/>
                <a:sym typeface="Calibri"/>
              </a:rPr>
              <a:t>대의민주주의를 당장 없앨 수 없다면</a:t>
            </a:r>
            <a:r>
              <a:rPr lang="en-US" altLang="ko-KR" sz="3100" dirty="0">
                <a:solidFill>
                  <a:srgbClr val="050505"/>
                </a:solidFill>
                <a:latin typeface="Segoe UI Historic" panose="020B0502040204020203" pitchFamily="34" charset="0"/>
                <a:ea typeface="+mn-ea"/>
                <a:cs typeface="Calibri"/>
                <a:sym typeface="Calibri"/>
              </a:rPr>
              <a:t>, </a:t>
            </a:r>
            <a:r>
              <a:rPr lang="ko-KR" altLang="en-US" sz="3100" b="1" dirty="0">
                <a:solidFill>
                  <a:srgbClr val="050505"/>
                </a:solidFill>
                <a:latin typeface="Segoe UI Historic" panose="020B0502040204020203" pitchFamily="34" charset="0"/>
                <a:ea typeface="+mn-ea"/>
                <a:cs typeface="Calibri"/>
                <a:sym typeface="Calibri"/>
              </a:rPr>
              <a:t>선거제도 개혁</a:t>
            </a:r>
            <a:r>
              <a:rPr lang="ko-KR" altLang="en-US" sz="3100" dirty="0">
                <a:solidFill>
                  <a:srgbClr val="050505"/>
                </a:solidFill>
                <a:latin typeface="Segoe UI Historic" panose="020B0502040204020203" pitchFamily="34" charset="0"/>
                <a:ea typeface="+mn-ea"/>
                <a:cs typeface="Calibri"/>
                <a:sym typeface="Calibri"/>
              </a:rPr>
              <a:t>에 관심을 가져야 한다</a:t>
            </a:r>
            <a:r>
              <a:rPr lang="en-US" altLang="ko-KR" sz="3100" dirty="0">
                <a:solidFill>
                  <a:srgbClr val="050505"/>
                </a:solidFill>
                <a:latin typeface="Segoe UI Historic" panose="020B0502040204020203" pitchFamily="34" charset="0"/>
                <a:ea typeface="+mn-ea"/>
                <a:cs typeface="Calibri"/>
                <a:sym typeface="Calibri"/>
              </a:rPr>
              <a:t>. </a:t>
            </a:r>
            <a:endParaRPr sz="31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15132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2632643"/>
            <a:ext cx="7061588" cy="159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선거제도개혁과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지방자치</a:t>
            </a:r>
            <a:endParaRPr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95731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455124"/>
            <a:ext cx="8191500" cy="594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소선거구제 중심의 국회의원 선거제도가 지방자치 왜곡의 배후원인</a:t>
            </a:r>
            <a:endParaRPr lang="en-US" altLang="ko-KR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참혹한 지방의회 선거제도</a:t>
            </a:r>
            <a:endParaRPr lang="ko-KR" alt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광역의회</a:t>
            </a:r>
            <a:r>
              <a:rPr lang="en-US" altLang="ko-KR" sz="2000" dirty="0"/>
              <a:t>(872</a:t>
            </a:r>
            <a:r>
              <a:rPr lang="ko-KR" altLang="en-US" sz="2000" dirty="0"/>
              <a:t>명</a:t>
            </a:r>
            <a:r>
              <a:rPr lang="en-US" altLang="ko-KR" sz="2000" dirty="0"/>
              <a:t>): 1</a:t>
            </a:r>
            <a:r>
              <a:rPr lang="ko-KR" altLang="en-US" sz="2000" dirty="0"/>
              <a:t>인 소선거구제</a:t>
            </a:r>
            <a:r>
              <a:rPr lang="en-US" altLang="ko-KR" sz="2000" dirty="0"/>
              <a:t>. </a:t>
            </a:r>
            <a:r>
              <a:rPr lang="ko-KR" altLang="en-US" sz="2000" dirty="0"/>
              <a:t>비례대표 </a:t>
            </a:r>
            <a:r>
              <a:rPr lang="en-US" altLang="ko-KR" sz="2000" dirty="0"/>
              <a:t>11.3%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기초의회</a:t>
            </a:r>
            <a:r>
              <a:rPr lang="en-US" altLang="ko-KR" sz="2000" dirty="0"/>
              <a:t>(2,988</a:t>
            </a:r>
            <a:r>
              <a:rPr lang="ko-KR" altLang="en-US" sz="2000" dirty="0"/>
              <a:t>명</a:t>
            </a:r>
            <a:r>
              <a:rPr lang="en-US" altLang="ko-KR" sz="2000" dirty="0"/>
              <a:t>): 2-4</a:t>
            </a:r>
            <a:r>
              <a:rPr lang="ko-KR" altLang="en-US" sz="2000" dirty="0"/>
              <a:t>인 중선거구제</a:t>
            </a:r>
            <a:r>
              <a:rPr lang="en-US" altLang="ko-KR" sz="2000" dirty="0"/>
              <a:t>. </a:t>
            </a:r>
            <a:r>
              <a:rPr lang="ko-KR" altLang="en-US" sz="2000" dirty="0"/>
              <a:t>비례대표 </a:t>
            </a:r>
            <a:r>
              <a:rPr lang="en-US" altLang="ko-KR" sz="2000" dirty="0"/>
              <a:t>12.9% → 3-5</a:t>
            </a:r>
            <a:r>
              <a:rPr lang="ko-KR" altLang="en-US" sz="2000" dirty="0"/>
              <a:t>인 중대선거구제 시범실시 → 복수공천 융단폭격으로 양당 독식 강화</a:t>
            </a:r>
            <a:endParaRPr lang="en-US" altLang="ko-KR" sz="20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ko-K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지역정당 이슈</a:t>
            </a:r>
            <a:endParaRPr lang="ko-KR" alt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정당법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중앙당을 수도에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(3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 –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각하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5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개 이상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시∙도에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각각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1,000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명 이상의 당원이 있어야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(18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조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항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– 6:3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기각</a:t>
            </a:r>
            <a:endParaRPr lang="en-US" altLang="ko-KR" sz="20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+mj-lt"/>
              <a:buAutoNum type="arabicPeriod" startAt="4"/>
            </a:pP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altLang="ko-K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직접민주주의</a:t>
            </a:r>
            <a:r>
              <a:rPr lang="en-US" altLang="ko-K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ko-KR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이슈</a:t>
            </a:r>
            <a:endParaRPr lang="en-US" altLang="ko-KR" sz="1800" dirty="0"/>
          </a:p>
        </p:txBody>
      </p:sp>
      <p:sp>
        <p:nvSpPr>
          <p:cNvPr id="2" name="폭발: 8pt 1">
            <a:extLst>
              <a:ext uri="{FF2B5EF4-FFF2-40B4-BE49-F238E27FC236}">
                <a16:creationId xmlns:a16="http://schemas.microsoft.com/office/drawing/2014/main" id="{33ACE32C-B902-4024-BBC1-112DB76F8EFC}"/>
              </a:ext>
            </a:extLst>
          </p:cNvPr>
          <p:cNvSpPr/>
          <p:nvPr/>
        </p:nvSpPr>
        <p:spPr>
          <a:xfrm>
            <a:off x="6671733" y="2269068"/>
            <a:ext cx="1275645" cy="7069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98.9%</a:t>
            </a:r>
            <a:endParaRPr lang="ko-KR" altLang="en-US" b="1" dirty="0"/>
          </a:p>
        </p:txBody>
      </p:sp>
      <p:sp>
        <p:nvSpPr>
          <p:cNvPr id="5" name="폭발: 8pt 4">
            <a:extLst>
              <a:ext uri="{FF2B5EF4-FFF2-40B4-BE49-F238E27FC236}">
                <a16:creationId xmlns:a16="http://schemas.microsoft.com/office/drawing/2014/main" id="{686EBBFA-0BFB-450D-85E2-F4E9917BF484}"/>
              </a:ext>
            </a:extLst>
          </p:cNvPr>
          <p:cNvSpPr/>
          <p:nvPr/>
        </p:nvSpPr>
        <p:spPr>
          <a:xfrm>
            <a:off x="7540978" y="3075501"/>
            <a:ext cx="1275645" cy="7069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94.3%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2519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2251770"/>
            <a:ext cx="7061588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공직선거법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일부개정법률안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분석</a:t>
            </a:r>
            <a:endParaRPr lang="ko-KR" altLang="en-US"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67566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95012" y="1680461"/>
          <a:ext cx="6353977" cy="2175394"/>
        </p:xfrm>
        <a:graphic>
          <a:graphicData uri="http://schemas.openxmlformats.org/drawingml/2006/table">
            <a:tbl>
              <a:tblPr/>
              <a:tblGrid>
                <a:gridCol w="594293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35194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50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김성원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김종민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중복출마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447018"/>
                  </a:ext>
                </a:extLst>
              </a:tr>
              <a:tr h="383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서영교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중복출마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석패율제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670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(1) </a:t>
            </a:r>
            <a:r>
              <a:rPr lang="ko-KR" altLang="en-US" sz="1800" b="1" dirty="0">
                <a:latin typeface="+mn-ea"/>
                <a:ea typeface="+mn-ea"/>
              </a:rPr>
              <a:t>준연동형을 병립형으로 회귀하는 안</a:t>
            </a:r>
          </a:p>
        </p:txBody>
      </p:sp>
    </p:spTree>
    <p:extLst>
      <p:ext uri="{BB962C8B-B14F-4D97-AF65-F5344CB8AC3E}">
        <p14:creationId xmlns:p14="http://schemas.microsoft.com/office/powerpoint/2010/main" val="334720147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95012" y="1680461"/>
          <a:ext cx="6353977" cy="2175394"/>
        </p:xfrm>
        <a:graphic>
          <a:graphicData uri="http://schemas.openxmlformats.org/drawingml/2006/table">
            <a:tbl>
              <a:tblPr/>
              <a:tblGrid>
                <a:gridCol w="594293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35194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50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김성원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김종민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비례의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중복출마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447018"/>
                  </a:ext>
                </a:extLst>
              </a:tr>
              <a:tr h="383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서영교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병립형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중복출마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석패율제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6670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(1) </a:t>
            </a:r>
            <a:r>
              <a:rPr lang="ko-KR" altLang="en-US" sz="1800" b="1" dirty="0">
                <a:latin typeface="+mn-ea"/>
                <a:ea typeface="+mn-ea"/>
              </a:rPr>
              <a:t>준연동형을 병립형으로 회귀하는 안</a:t>
            </a:r>
          </a:p>
        </p:txBody>
      </p:sp>
      <p:sp>
        <p:nvSpPr>
          <p:cNvPr id="5" name="Google Shape;143;p8">
            <a:extLst>
              <a:ext uri="{FF2B5EF4-FFF2-40B4-BE49-F238E27FC236}">
                <a16:creationId xmlns:a16="http://schemas.microsoft.com/office/drawing/2014/main" id="{0AB0DF81-ED14-B5C3-9356-629313C072D5}"/>
              </a:ext>
            </a:extLst>
          </p:cNvPr>
          <p:cNvSpPr/>
          <p:nvPr/>
        </p:nvSpPr>
        <p:spPr>
          <a:xfrm>
            <a:off x="1395011" y="3863141"/>
            <a:ext cx="6143625" cy="11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b="1" dirty="0">
                <a:latin typeface="+mn-ea"/>
                <a:ea typeface="+mn-ea"/>
              </a:rPr>
              <a:t>병립형 비례대표제로의 회귀에 강력히 반대한다</a:t>
            </a:r>
            <a:r>
              <a:rPr lang="en-US" altLang="ko-KR" sz="1500" b="1" dirty="0">
                <a:latin typeface="+mn-ea"/>
                <a:ea typeface="+mn-ea"/>
              </a:rPr>
              <a:t>. 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n-ea"/>
                <a:ea typeface="+mn-ea"/>
              </a:rPr>
              <a:t>위성정당에 대한 아무런 반성 없이 </a:t>
            </a:r>
            <a:r>
              <a:rPr lang="en-US" altLang="ko-KR" sz="1500" dirty="0">
                <a:latin typeface="+mn-ea"/>
                <a:ea typeface="+mn-ea"/>
              </a:rPr>
              <a:t>“</a:t>
            </a:r>
            <a:r>
              <a:rPr lang="ko-KR" altLang="en-US" sz="1500" dirty="0">
                <a:latin typeface="+mn-ea"/>
                <a:ea typeface="+mn-ea"/>
              </a:rPr>
              <a:t>병립형으로 하여 위성정당 문제를 해소</a:t>
            </a:r>
            <a:r>
              <a:rPr lang="en-US" altLang="ko-KR" sz="1500" dirty="0">
                <a:latin typeface="+mn-ea"/>
                <a:ea typeface="+mn-ea"/>
              </a:rPr>
              <a:t>”(</a:t>
            </a:r>
            <a:r>
              <a:rPr lang="ko-KR" altLang="en-US" sz="1500" dirty="0">
                <a:latin typeface="+mn-ea"/>
                <a:ea typeface="+mn-ea"/>
              </a:rPr>
              <a:t>김종민</a:t>
            </a:r>
            <a:r>
              <a:rPr lang="en-US" altLang="ko-KR" sz="1500" dirty="0">
                <a:latin typeface="+mn-ea"/>
                <a:ea typeface="+mn-ea"/>
              </a:rPr>
              <a:t>)</a:t>
            </a:r>
            <a:r>
              <a:rPr lang="ko-KR" altLang="en-US" sz="1500" dirty="0">
                <a:latin typeface="+mn-ea"/>
                <a:ea typeface="+mn-ea"/>
              </a:rPr>
              <a:t>하려는 퇴행적 방식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36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2577726" y="2281002"/>
            <a:ext cx="184731" cy="42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575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1425893" y="1636324"/>
            <a:ext cx="6143625" cy="284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endParaRPr lang="ko-KR" altLang="en-US" sz="1500" dirty="0"/>
          </a:p>
          <a:p>
            <a:pPr fontAlgn="base" latinLnBrk="1">
              <a:spcAft>
                <a:spcPts val="600"/>
              </a:spcAft>
            </a:pPr>
            <a:r>
              <a:rPr lang="ko-KR" altLang="en-US" sz="1425" dirty="0"/>
              <a:t> </a:t>
            </a: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67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endParaRPr lang="en-US" altLang="ko-KR" sz="1425" dirty="0"/>
          </a:p>
          <a:p>
            <a:pPr fontAlgn="base" latinLnBrk="1">
              <a:spcAft>
                <a:spcPts val="600"/>
              </a:spcAft>
            </a:pPr>
            <a:r>
              <a:rPr lang="ko-KR" altLang="en-US" sz="1500" dirty="0"/>
              <a:t> </a:t>
            </a:r>
            <a:endParaRPr lang="en-US" altLang="ko-KR" sz="1500" dirty="0"/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C655A764-6B95-630D-2ECD-75F5899790B4}"/>
              </a:ext>
            </a:extLst>
          </p:cNvPr>
          <p:cNvSpPr/>
          <p:nvPr/>
        </p:nvSpPr>
        <p:spPr>
          <a:xfrm>
            <a:off x="1425893" y="1183587"/>
            <a:ext cx="4725219" cy="6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병립형의 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ko-KR" alt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글로벌 스탠다드</a:t>
            </a:r>
            <a:r>
              <a:rPr lang="en-US" altLang="ko-K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C6579A2-9AE4-4EDE-A447-9A565ABCCA59}"/>
              </a:ext>
            </a:extLst>
          </p:cNvPr>
          <p:cNvGraphicFramePr>
            <a:graphicFrameLocks noGrp="1"/>
          </p:cNvGraphicFramePr>
          <p:nvPr/>
        </p:nvGraphicFramePr>
        <p:xfrm>
          <a:off x="2735087" y="1890265"/>
          <a:ext cx="3673828" cy="2337104"/>
        </p:xfrm>
        <a:graphic>
          <a:graphicData uri="http://schemas.openxmlformats.org/drawingml/2006/table">
            <a:tbl>
              <a:tblPr/>
              <a:tblGrid>
                <a:gridCol w="1848935">
                  <a:extLst>
                    <a:ext uri="{9D8B030D-6E8A-4147-A177-3AD203B41FA5}">
                      <a16:colId xmlns:a16="http://schemas.microsoft.com/office/drawing/2014/main" val="39160843"/>
                    </a:ext>
                  </a:extLst>
                </a:gridCol>
                <a:gridCol w="1824893">
                  <a:extLst>
                    <a:ext uri="{9D8B030D-6E8A-4147-A177-3AD203B41FA5}">
                      <a16:colId xmlns:a16="http://schemas.microsoft.com/office/drawing/2014/main" val="2764171020"/>
                    </a:ext>
                  </a:extLst>
                </a:gridCol>
              </a:tblGrid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국가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비례 비율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517689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이탈리아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61.3%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094212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리투아니아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49.6%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717944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헝가리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46.7%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41289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멕시코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626186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일본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37.8%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315950"/>
                  </a:ext>
                </a:extLst>
              </a:tr>
              <a:tr h="3338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한국</a:t>
                      </a: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15.7%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6434" marR="36434" marT="10073" marB="100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9331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0F960C-D426-FB7A-E35A-85AA3FF15DE8}"/>
              </a:ext>
            </a:extLst>
          </p:cNvPr>
          <p:cNvSpPr txBox="1"/>
          <p:nvPr/>
        </p:nvSpPr>
        <p:spPr>
          <a:xfrm>
            <a:off x="1726747" y="4597636"/>
            <a:ext cx="5690507" cy="740203"/>
          </a:xfrm>
          <a:prstGeom prst="rect">
            <a:avLst/>
          </a:prstGeom>
          <a:solidFill>
            <a:srgbClr val="0033CC"/>
          </a:solidFill>
        </p:spPr>
        <p:txBody>
          <a:bodyPr wrap="square" anchor="ctr">
            <a:spAutoFit/>
          </a:bodyPr>
          <a:lstStyle/>
          <a:p>
            <a:pPr indent="95250" algn="just" fontAlgn="base" latinLnBrk="1">
              <a:lnSpc>
                <a:spcPct val="150000"/>
              </a:lnSpc>
              <a:spcAft>
                <a:spcPts val="300"/>
              </a:spcAft>
            </a:pP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</a:rPr>
              <a:t>전면 비례대표제로 이행하지 못한 상황에서는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</a:rPr>
              <a:t>비례 의석 비율이라도 늘어나는 것이 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</a:rPr>
              <a:t>‘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</a:rPr>
              <a:t>최소한의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</a:rPr>
              <a:t>’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</a:rPr>
              <a:t> 제도 개혁이라고 본다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5955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87929" y="1680462"/>
          <a:ext cx="6361060" cy="2987701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2714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최인호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4946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21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민형배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1013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윤호중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75-150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비수도권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 가중치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3752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김두관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정당득표의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516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(2) </a:t>
            </a:r>
            <a:r>
              <a:rPr lang="ko-KR" altLang="en-US" sz="1800" b="1" dirty="0">
                <a:latin typeface="+mn-ea"/>
                <a:ea typeface="+mn-ea"/>
              </a:rPr>
              <a:t>준연동형을 유지하면서 약간의 변화</a:t>
            </a:r>
          </a:p>
        </p:txBody>
      </p:sp>
    </p:spTree>
    <p:extLst>
      <p:ext uri="{BB962C8B-B14F-4D97-AF65-F5344CB8AC3E}">
        <p14:creationId xmlns:p14="http://schemas.microsoft.com/office/powerpoint/2010/main" val="167496260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87929" y="1680462"/>
          <a:ext cx="6361060" cy="2987701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2714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최인호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4946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21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민형배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1013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윤호중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75-150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비수도권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 가중치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3752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김두관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정당득표의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516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(2) </a:t>
            </a:r>
            <a:r>
              <a:rPr lang="ko-KR" altLang="en-US" sz="1800" b="1" dirty="0">
                <a:latin typeface="+mn-ea"/>
                <a:ea typeface="+mn-ea"/>
              </a:rPr>
              <a:t>준연동형을 유지하면서 약간의 변화</a:t>
            </a:r>
          </a:p>
        </p:txBody>
      </p:sp>
    </p:spTree>
    <p:extLst>
      <p:ext uri="{BB962C8B-B14F-4D97-AF65-F5344CB8AC3E}">
        <p14:creationId xmlns:p14="http://schemas.microsoft.com/office/powerpoint/2010/main" val="4229194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87929" y="1680462"/>
          <a:ext cx="6361060" cy="2987701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2714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최인호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4946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21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민형배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1013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윤호중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75-150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비수도권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 가중치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3752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김두관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정당득표의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516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(2) </a:t>
            </a:r>
            <a:r>
              <a:rPr lang="ko-KR" altLang="en-US" sz="1800" b="1" dirty="0">
                <a:latin typeface="+mn-ea"/>
                <a:ea typeface="+mn-ea"/>
              </a:rPr>
              <a:t>준연동형을 유지하면서 약간의 변화</a:t>
            </a:r>
          </a:p>
        </p:txBody>
      </p:sp>
    </p:spTree>
    <p:extLst>
      <p:ext uri="{BB962C8B-B14F-4D97-AF65-F5344CB8AC3E}">
        <p14:creationId xmlns:p14="http://schemas.microsoft.com/office/powerpoint/2010/main" val="106162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87929" y="1680462"/>
          <a:ext cx="6361060" cy="2987701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2714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최인호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4946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21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민형배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1013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윤호중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75-150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비수도권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 가중치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3752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김두관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정당득표의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516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(2) </a:t>
            </a:r>
            <a:r>
              <a:rPr lang="ko-KR" altLang="en-US" sz="1800" b="1" dirty="0">
                <a:latin typeface="+mn-ea"/>
                <a:ea typeface="+mn-ea"/>
              </a:rPr>
              <a:t>준연동형을 유지하면서 약간의 변화</a:t>
            </a:r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170B442B-41B1-B023-4E2F-B1BD7D59D04A}"/>
              </a:ext>
            </a:extLst>
          </p:cNvPr>
          <p:cNvSpPr/>
          <p:nvPr/>
        </p:nvSpPr>
        <p:spPr>
          <a:xfrm>
            <a:off x="1387928" y="4834689"/>
            <a:ext cx="6143625" cy="76236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K-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위성정당을 막기 위해서는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,</a:t>
            </a:r>
            <a:r>
              <a:rPr lang="ko-KR" altLang="en-US" sz="1500" b="1" dirty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 지역구 공천 비율에 준하는 비례명부 제출이 없을 시 선거보조금을 깎자</a:t>
            </a:r>
            <a:r>
              <a:rPr lang="en-US" altLang="ko-KR" sz="1500" b="1" dirty="0">
                <a:solidFill>
                  <a:schemeClr val="bg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endParaRPr sz="1500" b="1" dirty="0">
              <a:solidFill>
                <a:schemeClr val="bg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9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2134430"/>
            <a:ext cx="7061588" cy="25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공직선거법 개정의 원칙</a:t>
            </a:r>
            <a:endParaRPr lang="en-US" altLang="ko-KR" sz="495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altLang="ko-KR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ko-KR" altLang="en-US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다당제 개혁</a:t>
            </a:r>
            <a:r>
              <a:rPr lang="en-US" altLang="ko-KR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ko-KR" altLang="en-US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이 아니라</a:t>
            </a:r>
            <a:endParaRPr lang="en-US" altLang="ko-KR" sz="4000" b="1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altLang="ko-KR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ko-KR" altLang="en-US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지지율 대로</a:t>
            </a:r>
            <a:r>
              <a:rPr lang="en-US" altLang="ko-KR" sz="400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sz="40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36266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572BF5-B47E-47CE-B9F0-B2309C177D6D}"/>
              </a:ext>
            </a:extLst>
          </p:cNvPr>
          <p:cNvGraphicFramePr>
            <a:graphicFrameLocks noGrp="1"/>
          </p:cNvGraphicFramePr>
          <p:nvPr/>
        </p:nvGraphicFramePr>
        <p:xfrm>
          <a:off x="1387929" y="1680462"/>
          <a:ext cx="6361060" cy="2987701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41742591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3908697710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1563730814"/>
                    </a:ext>
                  </a:extLst>
                </a:gridCol>
                <a:gridCol w="709542">
                  <a:extLst>
                    <a:ext uri="{9D8B030D-6E8A-4147-A177-3AD203B41FA5}">
                      <a16:colId xmlns:a16="http://schemas.microsoft.com/office/drawing/2014/main" val="818348993"/>
                    </a:ext>
                  </a:extLst>
                </a:gridCol>
                <a:gridCol w="594293">
                  <a:extLst>
                    <a:ext uri="{9D8B030D-6E8A-4147-A177-3AD203B41FA5}">
                      <a16:colId xmlns:a16="http://schemas.microsoft.com/office/drawing/2014/main" val="1553486312"/>
                    </a:ext>
                  </a:extLst>
                </a:gridCol>
                <a:gridCol w="479046">
                  <a:extLst>
                    <a:ext uri="{9D8B030D-6E8A-4147-A177-3AD203B41FA5}">
                      <a16:colId xmlns:a16="http://schemas.microsoft.com/office/drawing/2014/main" val="3024001591"/>
                    </a:ext>
                  </a:extLst>
                </a:gridCol>
                <a:gridCol w="402215">
                  <a:extLst>
                    <a:ext uri="{9D8B030D-6E8A-4147-A177-3AD203B41FA5}">
                      <a16:colId xmlns:a16="http://schemas.microsoft.com/office/drawing/2014/main" val="2618538394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val="60353995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2640546366"/>
                    </a:ext>
                  </a:extLst>
                </a:gridCol>
                <a:gridCol w="799814">
                  <a:extLst>
                    <a:ext uri="{9D8B030D-6E8A-4147-A177-3AD203B41FA5}">
                      <a16:colId xmlns:a16="http://schemas.microsoft.com/office/drawing/2014/main" val="996488568"/>
                    </a:ext>
                  </a:extLst>
                </a:gridCol>
              </a:tblGrid>
              <a:tr h="27143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대표 발의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없는 선거구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비례대표제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411"/>
                  </a:ext>
                </a:extLst>
              </a:tr>
              <a:tr h="3585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의석수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권역 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준연동형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개방형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봉쇄조항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3549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전재수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이탄희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4-9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일부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8588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최인호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4946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김영배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16212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민형배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21013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윤호중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150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-225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75-150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비수도권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배 가중치</a:t>
                      </a:r>
                    </a:p>
                  </a:txBody>
                  <a:tcPr marL="38805" marR="38805" marT="10729" marB="10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37524"/>
                  </a:ext>
                </a:extLst>
              </a:tr>
              <a:tr h="39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김두관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805" marR="38805" marT="10729" marB="107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253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소선거구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○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전국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정당득표의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5%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당선</a:t>
                      </a:r>
                    </a:p>
                  </a:txBody>
                  <a:tcPr marL="38805" marR="38805" marT="10729" marB="107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7516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4335236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(2) </a:t>
            </a:r>
            <a:r>
              <a:rPr lang="ko-KR" altLang="en-US" sz="1800" b="1" dirty="0">
                <a:latin typeface="+mn-ea"/>
                <a:ea typeface="+mn-ea"/>
              </a:rPr>
              <a:t>준연동형을 유지하면서 약간의 변화</a:t>
            </a:r>
          </a:p>
        </p:txBody>
      </p:sp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0EDACB83-890F-E119-91E3-89F309E3C288}"/>
              </a:ext>
            </a:extLst>
          </p:cNvPr>
          <p:cNvSpPr/>
          <p:nvPr/>
        </p:nvSpPr>
        <p:spPr>
          <a:xfrm>
            <a:off x="1387928" y="4834690"/>
            <a:ext cx="6143625" cy="11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원내정당 수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: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독일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7(+1) &gt;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한국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3(+2).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한국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3%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장벽이 더 높음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비례대표 의석 증가는 </a:t>
            </a: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봉쇄조항 하락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과 결합되어야 실효를 거둘 수 있다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124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392747166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707727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43;p8">
                <a:extLst>
                  <a:ext uri="{FF2B5EF4-FFF2-40B4-BE49-F238E27FC236}">
                    <a16:creationId xmlns:a16="http://schemas.microsoft.com/office/drawing/2014/main" id="{DE0AFBF3-D994-4D41-6902-A05286BB936F}"/>
                  </a:ext>
                </a:extLst>
              </p:cNvPr>
              <p:cNvSpPr/>
              <p:nvPr/>
            </p:nvSpPr>
            <p:spPr>
              <a:xfrm>
                <a:off x="1400175" y="4042140"/>
                <a:ext cx="6143625" cy="1536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spAutoFit/>
              </a:bodyPr>
              <a:lstStyle/>
              <a:p>
                <a:pPr marL="214313" indent="-214313" algn="just" fontAlgn="base" latinLnBrk="1">
                  <a:lnSpc>
                    <a:spcPct val="14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253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석이 </a:t>
                </a:r>
                <a:r>
                  <a:rPr lang="ko-KR" altLang="en-US" sz="1500" dirty="0" err="1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비례성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 있는 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‘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지역구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’</a:t>
                </a:r>
              </a:p>
              <a:p>
                <a:pPr marL="214313" indent="-214313" algn="just" fontAlgn="base" latinLnBrk="1">
                  <a:lnSpc>
                    <a:spcPct val="14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500" dirty="0" err="1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칠레식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 개방형 명부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 –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쿼터제가 아니라 후보 득표수 대로 당선</a:t>
                </a:r>
                <a:endParaRPr lang="en-US" altLang="ko-KR" sz="15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  <a:p>
                <a:pPr marL="214313" indent="-214313" algn="just" fontAlgn="base" latinLnBrk="1">
                  <a:lnSpc>
                    <a:spcPct val="14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공직선거법 제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189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조 </a:t>
                </a:r>
                <a14:m>
                  <m:oMath xmlns:m="http://schemas.openxmlformats.org/officeDocument/2006/math">
                    <m:r>
                      <a:rPr lang="ko-KR" altLang="en-US" sz="15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+mn-ea"/>
                        <a:cs typeface="Calibri"/>
                        <a:sym typeface="Calibri"/>
                      </a:rPr>
                      <m:t>①</m:t>
                    </m:r>
                  </m:oMath>
                </a14:m>
                <a:r>
                  <a:rPr 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 ‘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전국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’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봉쇄조항을 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253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석 </a:t>
                </a:r>
                <a:r>
                  <a:rPr lang="ko-KR" altLang="en-US" sz="1500" dirty="0" err="1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권역별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 선거에 적용 안 함 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– Not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스웨덴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, But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덴마크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,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노르웨이</a:t>
                </a:r>
                <a:r>
                  <a:rPr lang="en-US" altLang="ko-KR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, </a:t>
                </a:r>
                <a:r>
                  <a:rPr lang="ko-KR" altLang="en-US" sz="1500" dirty="0">
                    <a:solidFill>
                      <a:schemeClr val="dk1"/>
                    </a:solidFill>
                    <a:latin typeface="+mn-ea"/>
                    <a:ea typeface="+mn-ea"/>
                    <a:cs typeface="Calibri"/>
                    <a:sym typeface="Calibri"/>
                  </a:rPr>
                  <a:t>핀란드</a:t>
                </a:r>
                <a:endParaRPr sz="1500" dirty="0">
                  <a:solidFill>
                    <a:schemeClr val="dk1"/>
                  </a:solidFill>
                  <a:latin typeface="+mn-ea"/>
                  <a:ea typeface="+mn-ea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Google Shape;143;p8">
                <a:extLst>
                  <a:ext uri="{FF2B5EF4-FFF2-40B4-BE49-F238E27FC236}">
                    <a16:creationId xmlns:a16="http://schemas.microsoft.com/office/drawing/2014/main" id="{DE0AFBF3-D994-4D41-6902-A05286BB9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4042140"/>
                <a:ext cx="6143625" cy="1536936"/>
              </a:xfrm>
              <a:prstGeom prst="rect">
                <a:avLst/>
              </a:prstGeom>
              <a:blipFill>
                <a:blip r:embed="rId2"/>
                <a:stretch>
                  <a:fillRect l="-992" r="-9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49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6B72AC66-8462-E4DD-C139-8CA3D1D30A9A}"/>
              </a:ext>
            </a:extLst>
          </p:cNvPr>
          <p:cNvSpPr/>
          <p:nvPr/>
        </p:nvSpPr>
        <p:spPr>
          <a:xfrm>
            <a:off x="1400175" y="4042140"/>
            <a:ext cx="6143625" cy="224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권역별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비례대표제가 비례성을 높이는 이유는 인구비례에 따라 권역의 크기를 정하고 고의적으로 권역을 쪼개지 않기 때문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스웨덴 선거구 크기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: </a:t>
            </a:r>
            <a:r>
              <a:rPr lang="en-US" altLang="ko-KR" sz="1500" b="1" dirty="0">
                <a:latin typeface="+mn-ea"/>
                <a:ea typeface="+mn-ea"/>
              </a:rPr>
              <a:t>40(</a:t>
            </a:r>
            <a:r>
              <a:rPr lang="ko-KR" altLang="en-US" sz="1500" b="1" dirty="0">
                <a:latin typeface="+mn-ea"/>
                <a:ea typeface="+mn-ea"/>
              </a:rPr>
              <a:t>스톡홀름</a:t>
            </a:r>
            <a:r>
              <a:rPr lang="en-US" altLang="ko-KR" sz="1500" b="1" dirty="0">
                <a:latin typeface="+mn-ea"/>
                <a:ea typeface="+mn-ea"/>
              </a:rPr>
              <a:t>), 29, 17, 14, 12, 12</a:t>
            </a:r>
            <a:r>
              <a:rPr lang="en-US" altLang="ko-KR" sz="1500" dirty="0">
                <a:latin typeface="+mn-ea"/>
                <a:ea typeface="+mn-ea"/>
              </a:rPr>
              <a:t>, 11, 11, 10, 10, 10, 9, 9, 9, 9, 9, 9, 8, 8, 8, 8, 8, 8, 8, 7, 6, 5, 4, 2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n-ea"/>
                <a:ea typeface="+mn-ea"/>
              </a:rPr>
              <a:t>스페인 최대 선거구</a:t>
            </a:r>
            <a:r>
              <a:rPr lang="en-US" altLang="ko-KR" sz="1500" dirty="0">
                <a:latin typeface="+mn-ea"/>
                <a:ea typeface="+mn-ea"/>
              </a:rPr>
              <a:t>: </a:t>
            </a:r>
            <a:r>
              <a:rPr lang="en-US" altLang="ko-KR" sz="1500" b="1" dirty="0">
                <a:latin typeface="+mn-ea"/>
                <a:ea typeface="+mn-ea"/>
              </a:rPr>
              <a:t>36(</a:t>
            </a:r>
            <a:r>
              <a:rPr lang="ko-KR" altLang="en-US" sz="1500" b="1" dirty="0">
                <a:latin typeface="+mn-ea"/>
                <a:ea typeface="+mn-ea"/>
              </a:rPr>
              <a:t>마드리드</a:t>
            </a:r>
            <a:r>
              <a:rPr lang="en-US" altLang="ko-KR" sz="1500" b="1" dirty="0">
                <a:latin typeface="+mn-ea"/>
                <a:ea typeface="+mn-ea"/>
              </a:rPr>
              <a:t>) 31(</a:t>
            </a:r>
            <a:r>
              <a:rPr lang="ko-KR" altLang="en-US" sz="1500" b="1" dirty="0">
                <a:latin typeface="+mn-ea"/>
                <a:ea typeface="+mn-ea"/>
              </a:rPr>
              <a:t>바르셀로나</a:t>
            </a:r>
            <a:r>
              <a:rPr lang="en-US" altLang="ko-KR" sz="1500" b="1" dirty="0">
                <a:latin typeface="+mn-ea"/>
                <a:ea typeface="+mn-ea"/>
              </a:rPr>
              <a:t>)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+mn-ea"/>
                <a:ea typeface="+mn-ea"/>
                <a:cs typeface="Calibri"/>
                <a:sym typeface="Calibri"/>
              </a:rPr>
              <a:t>김상희</a:t>
            </a:r>
            <a:r>
              <a:rPr lang="en-US" altLang="ko-KR" sz="1500" dirty="0">
                <a:latin typeface="+mn-ea"/>
                <a:ea typeface="+mn-ea"/>
                <a:cs typeface="Calibri"/>
                <a:sym typeface="Calibri"/>
              </a:rPr>
              <a:t>: 3-10. </a:t>
            </a:r>
            <a:r>
              <a:rPr lang="ko-KR" altLang="en-US" sz="1500" dirty="0">
                <a:latin typeface="+mn-ea"/>
                <a:ea typeface="+mn-ea"/>
                <a:cs typeface="Calibri"/>
                <a:sym typeface="Calibri"/>
              </a:rPr>
              <a:t>박주민 </a:t>
            </a:r>
            <a:r>
              <a:rPr lang="en-US" altLang="ko-KR" sz="1500" dirty="0">
                <a:latin typeface="+mn-ea"/>
                <a:ea typeface="+mn-ea"/>
                <a:cs typeface="Calibri"/>
                <a:sym typeface="Calibri"/>
              </a:rPr>
              <a:t>2-11. </a:t>
            </a:r>
            <a:r>
              <a:rPr lang="ko-KR" altLang="en-US" sz="1500" dirty="0">
                <a:latin typeface="+mn-ea"/>
                <a:ea typeface="+mn-ea"/>
                <a:cs typeface="Calibri"/>
                <a:sym typeface="Calibri"/>
              </a:rPr>
              <a:t>이탄희 </a:t>
            </a:r>
            <a:r>
              <a:rPr lang="en-US" altLang="ko-KR" sz="1500" dirty="0">
                <a:latin typeface="+mn-ea"/>
                <a:ea typeface="+mn-ea"/>
                <a:cs typeface="Calibri"/>
                <a:sym typeface="Calibri"/>
              </a:rPr>
              <a:t>1-7. </a:t>
            </a:r>
            <a:r>
              <a:rPr lang="en-US" altLang="ko-KR" sz="1500" b="1" dirty="0">
                <a:latin typeface="+mn-ea"/>
                <a:ea typeface="+mn-ea"/>
                <a:cs typeface="Calibri"/>
                <a:sym typeface="Calibri"/>
              </a:rPr>
              <a:t>“</a:t>
            </a:r>
            <a:r>
              <a:rPr lang="ko-KR" altLang="en-US" sz="1500" b="1" dirty="0">
                <a:latin typeface="+mn-ea"/>
                <a:ea typeface="+mn-ea"/>
                <a:cs typeface="Calibri"/>
                <a:sym typeface="Calibri"/>
              </a:rPr>
              <a:t>대선거구제</a:t>
            </a:r>
            <a:r>
              <a:rPr lang="en-US" altLang="ko-KR" sz="1500" b="1" dirty="0">
                <a:latin typeface="+mn-ea"/>
                <a:ea typeface="+mn-ea"/>
                <a:cs typeface="Calibri"/>
                <a:sym typeface="Calibri"/>
              </a:rPr>
              <a:t>”????</a:t>
            </a:r>
            <a:endParaRPr sz="1500" b="1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575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00C409FE-A8D1-2B61-1A5E-9F13E728F356}"/>
              </a:ext>
            </a:extLst>
          </p:cNvPr>
          <p:cNvSpPr/>
          <p:nvPr/>
        </p:nvSpPr>
        <p:spPr>
          <a:xfrm>
            <a:off x="1400175" y="4042140"/>
            <a:ext cx="6143625" cy="179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박주민 안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조정의석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’(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보정의석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)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은 권역에서 획득한 의석의 합이 전국 득표율과 불일치할 때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차이를 보정해 전국 득표율에 맞추는 방법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별도의 명부가 없음으로 효과적인 위성정당 방지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권역을 고의적으로 쪼개지 말거나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조정의석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의 봉쇄조항을 낮춘다면 비례성이 더 커질 수 있음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144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(3) </a:t>
            </a:r>
            <a:r>
              <a:rPr lang="ko-KR" altLang="en-US" sz="1800" b="1" dirty="0">
                <a:latin typeface="+mn-ea"/>
                <a:ea typeface="+mn-ea"/>
              </a:rPr>
              <a:t>전면비례대표제 </a:t>
            </a:r>
            <a:r>
              <a:rPr lang="en-US" altLang="ko-KR" sz="1800" b="1" dirty="0">
                <a:latin typeface="+mn-ea"/>
                <a:ea typeface="+mn-ea"/>
              </a:rPr>
              <a:t>– </a:t>
            </a:r>
            <a:r>
              <a:rPr lang="ko-KR" altLang="en-US" sz="1800" b="1" dirty="0" err="1">
                <a:latin typeface="+mn-ea"/>
                <a:ea typeface="+mn-ea"/>
              </a:rPr>
              <a:t>권역별</a:t>
            </a:r>
            <a:r>
              <a:rPr lang="ko-KR" altLang="en-US" sz="1800" b="1" dirty="0">
                <a:latin typeface="+mn-ea"/>
                <a:ea typeface="+mn-ea"/>
              </a:rPr>
              <a:t> 개방형 정당명부식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2154679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3539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93965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440872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910317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김상희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박주민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31-38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[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조정의석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]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 대로 당선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  <a:tr h="3469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이탄희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?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-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후보 득표수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대로 당선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438573"/>
                  </a:ext>
                </a:extLst>
              </a:tr>
              <a:tr h="326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3481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8E572DB2-E871-FA48-6685-C3943B4C5B14}"/>
              </a:ext>
            </a:extLst>
          </p:cNvPr>
          <p:cNvSpPr/>
          <p:nvPr/>
        </p:nvSpPr>
        <p:spPr>
          <a:xfrm>
            <a:off x="1400175" y="3903346"/>
            <a:ext cx="6143625" cy="199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25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칠레식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개방형 명부는 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탱자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가 될 것인가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?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여성할당제 폐지 문제</a:t>
            </a:r>
            <a:endParaRPr lang="en-US" altLang="ko-KR" sz="1425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대안   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1)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일부는 개방형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일부는 폐쇄형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(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홀수 번호 여성할당제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)</a:t>
            </a:r>
          </a:p>
          <a:p>
            <a:pPr algn="just" fontAlgn="base" latinLnBrk="1">
              <a:lnSpc>
                <a:spcPct val="140000"/>
              </a:lnSpc>
              <a:spcAft>
                <a:spcPts val="300"/>
              </a:spcAft>
            </a:pP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           2) ‘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조정의석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 여성할당제를 도입하는 방법</a:t>
            </a:r>
            <a:endParaRPr lang="en-US" altLang="ko-KR" sz="1425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algn="just" fontAlgn="base" latinLnBrk="1"/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           3) </a:t>
            </a:r>
            <a:r>
              <a:rPr lang="ko-KR" altLang="en-US" sz="1425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칠레식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개방형을 포기하고 스웨덴식 쿼터제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(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김종민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,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김두관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)</a:t>
            </a:r>
          </a:p>
          <a:p>
            <a:pPr algn="just" fontAlgn="base" latinLnBrk="1">
              <a:lnSpc>
                <a:spcPct val="140000"/>
              </a:lnSpc>
              <a:spcAft>
                <a:spcPts val="300"/>
              </a:spcAft>
            </a:pP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             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로 전환하여 개방형 당선자의 수를 줄이는 법</a:t>
            </a:r>
            <a:endParaRPr lang="en-US" altLang="ko-KR" sz="1425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algn="just" fontAlgn="base" latinLnBrk="1">
              <a:lnSpc>
                <a:spcPct val="140000"/>
              </a:lnSpc>
              <a:spcAft>
                <a:spcPts val="300"/>
              </a:spcAft>
            </a:pPr>
            <a:r>
              <a:rPr 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              4) 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여성 공천 비율을 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30%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에서 </a:t>
            </a:r>
            <a:r>
              <a:rPr lang="en-US" altLang="ko-KR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50%</a:t>
            </a:r>
            <a:r>
              <a:rPr lang="ko-KR" altLang="en-US" sz="1425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로 늘리는 법</a:t>
            </a:r>
            <a:endParaRPr sz="1425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69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(4) </a:t>
            </a:r>
            <a:r>
              <a:rPr lang="ko-KR" altLang="en-US" sz="1800" b="1" dirty="0">
                <a:latin typeface="+mn-ea"/>
                <a:ea typeface="+mn-ea"/>
              </a:rPr>
              <a:t>연동형 비례대표제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1716576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57824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69472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81693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547007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1204232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4115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이은주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240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소선거구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120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연동형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김민철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소선거구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권역별로 초과의석을 빼고 비례의석 배분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p:sp>
        <p:nvSpPr>
          <p:cNvPr id="6" name="Google Shape;143;p8">
            <a:extLst>
              <a:ext uri="{FF2B5EF4-FFF2-40B4-BE49-F238E27FC236}">
                <a16:creationId xmlns:a16="http://schemas.microsoft.com/office/drawing/2014/main" id="{F9DE54CC-DE8D-0B09-5BCD-78F395E8744E}"/>
              </a:ext>
            </a:extLst>
          </p:cNvPr>
          <p:cNvSpPr/>
          <p:nvPr/>
        </p:nvSpPr>
        <p:spPr>
          <a:xfrm>
            <a:off x="1400175" y="3535532"/>
            <a:ext cx="6143625" cy="10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[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이은주 안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]</a:t>
            </a:r>
          </a:p>
          <a:p>
            <a:pPr marL="214313" indent="-214313" algn="just" fontAlgn="base" latinLnBrk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뉴질랜드식 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전국 명부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비율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2:1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은 뉴질랜드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6:4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 근접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문제점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–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위성정당 방지 대책 없음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봉쇄조항 그대로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20796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(4) </a:t>
            </a:r>
            <a:r>
              <a:rPr lang="ko-KR" altLang="en-US" sz="1800" b="1" dirty="0">
                <a:latin typeface="+mn-ea"/>
                <a:ea typeface="+mn-ea"/>
              </a:rPr>
              <a:t>연동형 비례대표제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400176" y="1743876"/>
          <a:ext cx="6343650" cy="1716576"/>
        </p:xfrm>
        <a:graphic>
          <a:graphicData uri="http://schemas.openxmlformats.org/drawingml/2006/table">
            <a:tbl>
              <a:tblPr/>
              <a:tblGrid>
                <a:gridCol w="593328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578247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669472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481693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547007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  <a:gridCol w="1204232">
                  <a:extLst>
                    <a:ext uri="{9D8B030D-6E8A-4147-A177-3AD203B41FA5}">
                      <a16:colId xmlns:a16="http://schemas.microsoft.com/office/drawing/2014/main" val="4148382256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기타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4115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이은주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240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소선거구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120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연동형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김민철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소선거구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권역별로 초과의석을 빼고 비례의석 배분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997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CB4A645-391F-E9BA-D06A-985092D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3089747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050"/>
          </a:p>
        </p:txBody>
      </p:sp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F2C7FAD0-00DE-49A3-E56B-D325EBC93259}"/>
              </a:ext>
            </a:extLst>
          </p:cNvPr>
          <p:cNvSpPr/>
          <p:nvPr/>
        </p:nvSpPr>
        <p:spPr>
          <a:xfrm>
            <a:off x="1400175" y="3535533"/>
            <a:ext cx="6143625" cy="227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algn="just" fontAlgn="base" latinLnBrk="1">
              <a:lnSpc>
                <a:spcPct val="140000"/>
              </a:lnSpc>
            </a:pP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[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이은주 안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]</a:t>
            </a:r>
          </a:p>
          <a:p>
            <a:pPr marL="214313" indent="-214313" algn="just" fontAlgn="base" latinLnBrk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뉴질랜드식 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전국 명부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비율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2:1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은 뉴질랜드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6:4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에 근접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문제점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–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위성정당 방지 대책 없음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봉쇄조항 그대로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</a:t>
            </a:r>
            <a:endParaRPr lang="ko-KR" altLang="en-US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algn="just" fontAlgn="base" latinLnBrk="1">
              <a:lnSpc>
                <a:spcPct val="140000"/>
              </a:lnSpc>
            </a:pP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[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김민철 안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]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독일식 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b="1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권역별</a:t>
            </a:r>
            <a:r>
              <a:rPr lang="en-US" altLang="ko-KR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 </a:t>
            </a:r>
            <a:r>
              <a:rPr lang="ko-KR" altLang="en-US" sz="15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연동형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이지만 비례의석이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47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석에 불과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o-KR" altLang="en-US" sz="1500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권역별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정당 득표율을 상회하는 지역구 당선자가 생기는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초과의석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문제를 비례성을 약화시키는 방향으로 처리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 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584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2877A-7017-E21F-39BD-486C940356D5}"/>
              </a:ext>
            </a:extLst>
          </p:cNvPr>
          <p:cNvSpPr txBox="1"/>
          <p:nvPr/>
        </p:nvSpPr>
        <p:spPr>
          <a:xfrm>
            <a:off x="1216478" y="1119608"/>
            <a:ext cx="5323115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0" algn="just" fontAlgn="base" latinLnBrk="1">
              <a:lnSpc>
                <a:spcPct val="160000"/>
              </a:lnSpc>
              <a:spcAft>
                <a:spcPts val="300"/>
              </a:spcAft>
            </a:pPr>
            <a:r>
              <a:rPr lang="en-US" altLang="ko-KR" sz="1800" b="1" dirty="0">
                <a:latin typeface="+mn-ea"/>
                <a:ea typeface="+mn-ea"/>
              </a:rPr>
              <a:t>(5) </a:t>
            </a:r>
            <a:r>
              <a:rPr lang="ko-KR" altLang="en-US" sz="1800" b="1" dirty="0">
                <a:latin typeface="+mn-ea"/>
                <a:ea typeface="+mn-ea"/>
              </a:rPr>
              <a:t>이상민 안 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99DAC03-9455-F65D-81B9-FE31BD46FDB6}"/>
              </a:ext>
            </a:extLst>
          </p:cNvPr>
          <p:cNvGraphicFramePr>
            <a:graphicFrameLocks noGrp="1"/>
          </p:cNvGraphicFramePr>
          <p:nvPr/>
        </p:nvGraphicFramePr>
        <p:xfrm>
          <a:off x="1528763" y="1743874"/>
          <a:ext cx="6086478" cy="1095418"/>
        </p:xfrm>
        <a:graphic>
          <a:graphicData uri="http://schemas.openxmlformats.org/drawingml/2006/table">
            <a:tbl>
              <a:tblPr/>
              <a:tblGrid>
                <a:gridCol w="702663">
                  <a:extLst>
                    <a:ext uri="{9D8B030D-6E8A-4147-A177-3AD203B41FA5}">
                      <a16:colId xmlns:a16="http://schemas.microsoft.com/office/drawing/2014/main" val="3764757505"/>
                    </a:ext>
                  </a:extLst>
                </a:gridCol>
                <a:gridCol w="684803">
                  <a:extLst>
                    <a:ext uri="{9D8B030D-6E8A-4147-A177-3AD203B41FA5}">
                      <a16:colId xmlns:a16="http://schemas.microsoft.com/office/drawing/2014/main" val="2336547652"/>
                    </a:ext>
                  </a:extLst>
                </a:gridCol>
                <a:gridCol w="792838">
                  <a:extLst>
                    <a:ext uri="{9D8B030D-6E8A-4147-A177-3AD203B41FA5}">
                      <a16:colId xmlns:a16="http://schemas.microsoft.com/office/drawing/2014/main" val="1338163822"/>
                    </a:ext>
                  </a:extLst>
                </a:gridCol>
                <a:gridCol w="609131">
                  <a:extLst>
                    <a:ext uri="{9D8B030D-6E8A-4147-A177-3AD203B41FA5}">
                      <a16:colId xmlns:a16="http://schemas.microsoft.com/office/drawing/2014/main" val="2261831963"/>
                    </a:ext>
                  </a:extLst>
                </a:gridCol>
                <a:gridCol w="609131">
                  <a:extLst>
                    <a:ext uri="{9D8B030D-6E8A-4147-A177-3AD203B41FA5}">
                      <a16:colId xmlns:a16="http://schemas.microsoft.com/office/drawing/2014/main" val="1850229722"/>
                    </a:ext>
                  </a:extLst>
                </a:gridCol>
                <a:gridCol w="570456">
                  <a:extLst>
                    <a:ext uri="{9D8B030D-6E8A-4147-A177-3AD203B41FA5}">
                      <a16:colId xmlns:a16="http://schemas.microsoft.com/office/drawing/2014/main" val="335535052"/>
                    </a:ext>
                  </a:extLst>
                </a:gridCol>
                <a:gridCol w="647807">
                  <a:extLst>
                    <a:ext uri="{9D8B030D-6E8A-4147-A177-3AD203B41FA5}">
                      <a16:colId xmlns:a16="http://schemas.microsoft.com/office/drawing/2014/main" val="3906320376"/>
                    </a:ext>
                  </a:extLst>
                </a:gridCol>
                <a:gridCol w="560787">
                  <a:extLst>
                    <a:ext uri="{9D8B030D-6E8A-4147-A177-3AD203B41FA5}">
                      <a16:colId xmlns:a16="http://schemas.microsoft.com/office/drawing/2014/main" val="4053565336"/>
                    </a:ext>
                  </a:extLst>
                </a:gridCol>
                <a:gridCol w="908862">
                  <a:extLst>
                    <a:ext uri="{9D8B030D-6E8A-4147-A177-3AD203B41FA5}">
                      <a16:colId xmlns:a16="http://schemas.microsoft.com/office/drawing/2014/main" val="2835571082"/>
                    </a:ext>
                  </a:extLst>
                </a:gridCol>
              </a:tblGrid>
              <a:tr h="3216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대표 발의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비례성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없는 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비례대표제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084855"/>
                  </a:ext>
                </a:extLst>
              </a:tr>
              <a:tr h="3469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의석수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선거구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권역 개수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준연동형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개방형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봉쇄조항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87955"/>
                  </a:ext>
                </a:extLst>
              </a:tr>
              <a:tr h="4115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이상민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4-5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일부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46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병립형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○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×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전국비례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전국 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3%/5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47678"/>
                  </a:ext>
                </a:extLst>
              </a:tr>
            </a:tbl>
          </a:graphicData>
        </a:graphic>
      </p:graphicFrame>
      <p:sp>
        <p:nvSpPr>
          <p:cNvPr id="7" name="Google Shape;143;p8">
            <a:extLst>
              <a:ext uri="{FF2B5EF4-FFF2-40B4-BE49-F238E27FC236}">
                <a16:creationId xmlns:a16="http://schemas.microsoft.com/office/drawing/2014/main" id="{F92ECCD8-3A8D-70FA-B244-012C89C88095}"/>
              </a:ext>
            </a:extLst>
          </p:cNvPr>
          <p:cNvSpPr/>
          <p:nvPr/>
        </p:nvSpPr>
        <p:spPr>
          <a:xfrm>
            <a:off x="1471613" y="3200077"/>
            <a:ext cx="6143625" cy="201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214313" indent="-214313" algn="just" fontAlgn="base" latinLnBrk="1">
              <a:lnSpc>
                <a:spcPct val="14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비이양식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중대선거구제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1500" dirty="0" err="1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권역별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준연동형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비례대표제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+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전국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병립형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 비례대표제</a:t>
            </a:r>
            <a:endParaRPr lang="en-US" altLang="ko-KR"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  <a:p>
            <a:pPr marL="214313" indent="-214313" algn="just" fontAlgn="base" latinLnBrk="1">
              <a:lnSpc>
                <a:spcPct val="14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장점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: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경기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(33),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서울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(23)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등은 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‘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자연적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’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장벽이 현저히 낮다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</a:t>
            </a:r>
          </a:p>
          <a:p>
            <a:pPr marL="214313" indent="-214313" algn="just" fontAlgn="base" latinLnBrk="1">
              <a:lnSpc>
                <a:spcPct val="14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단점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: 3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번째 권역인 부산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(8)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이하는 전부 작은 선거구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r>
              <a:rPr lang="ko-KR" altLang="en-US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그 외의 모든 내용은 단점</a:t>
            </a:r>
            <a:r>
              <a:rPr lang="en-US" altLang="ko-KR" sz="1500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. </a:t>
            </a:r>
            <a:endParaRPr sz="15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742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589792"/>
            <a:ext cx="8191500" cy="591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“</a:t>
            </a:r>
            <a:r>
              <a:rPr lang="ko-KR" altLang="en-US" sz="2400" b="1" dirty="0">
                <a:latin typeface="+mn-ea"/>
                <a:ea typeface="+mn-ea"/>
              </a:rPr>
              <a:t>현 양당정치 체제의 독과점 기득권 구조를 해체</a:t>
            </a:r>
            <a:r>
              <a:rPr lang="ko-KR" altLang="en-US" sz="2400" dirty="0">
                <a:latin typeface="+mn-ea"/>
                <a:ea typeface="+mn-ea"/>
              </a:rPr>
              <a:t>하고 공생 기득권을 축소하여 한국 정치의 혁신이 필요한 상황임</a:t>
            </a:r>
            <a:r>
              <a:rPr lang="en-US" altLang="ko-KR" sz="2400" dirty="0">
                <a:latin typeface="+mn-ea"/>
                <a:ea typeface="+mn-ea"/>
              </a:rPr>
              <a:t>.”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>
                <a:latin typeface="+mn-ea"/>
                <a:ea typeface="+mn-ea"/>
              </a:rPr>
              <a:t>“</a:t>
            </a:r>
            <a:r>
              <a:rPr lang="ko-KR" altLang="en-US" sz="2400" dirty="0">
                <a:latin typeface="+mn-ea"/>
                <a:ea typeface="+mn-ea"/>
              </a:rPr>
              <a:t>유권자의 민의를 제대로 수용하고 </a:t>
            </a:r>
            <a:r>
              <a:rPr lang="ko-KR" altLang="en-US" sz="2400" b="1" dirty="0">
                <a:latin typeface="+mn-ea"/>
                <a:ea typeface="+mn-ea"/>
              </a:rPr>
              <a:t>다양한 정당이 등장할 수 있도록</a:t>
            </a:r>
            <a:r>
              <a:rPr lang="en-US" altLang="ko-KR" sz="2400" dirty="0">
                <a:latin typeface="+mn-ea"/>
                <a:ea typeface="+mn-ea"/>
              </a:rPr>
              <a:t>” (</a:t>
            </a:r>
            <a:r>
              <a:rPr lang="ko-KR" altLang="en-US" sz="2400" dirty="0">
                <a:latin typeface="+mn-ea"/>
                <a:ea typeface="+mn-ea"/>
              </a:rPr>
              <a:t>이상민 안</a:t>
            </a:r>
            <a:r>
              <a:rPr lang="en-US" altLang="ko-KR" sz="2400" dirty="0">
                <a:latin typeface="+mn-ea"/>
                <a:ea typeface="+mn-ea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>
                <a:latin typeface="+mn-ea"/>
                <a:ea typeface="+mn-ea"/>
              </a:rPr>
              <a:t>“</a:t>
            </a:r>
            <a:r>
              <a:rPr lang="ko-KR" altLang="en-US" sz="2400" b="1" dirty="0">
                <a:latin typeface="+mn-ea"/>
                <a:ea typeface="+mn-ea"/>
              </a:rPr>
              <a:t>국회 구성의 다양성</a:t>
            </a:r>
            <a:r>
              <a:rPr lang="ko-KR" altLang="en-US" sz="2400" dirty="0">
                <a:latin typeface="+mn-ea"/>
                <a:ea typeface="+mn-ea"/>
              </a:rPr>
              <a:t>을 확보하고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거대 양당 공천 기득권을 갖지 못한 </a:t>
            </a:r>
            <a:r>
              <a:rPr lang="ko-KR" altLang="en-US" sz="2400" b="1" dirty="0">
                <a:latin typeface="+mn-ea"/>
                <a:ea typeface="+mn-ea"/>
              </a:rPr>
              <a:t>신진세력의 진입장벽을 낮추는 효과</a:t>
            </a:r>
            <a:r>
              <a:rPr lang="ko-KR" altLang="en-US" sz="2400" dirty="0">
                <a:latin typeface="+mn-ea"/>
                <a:ea typeface="+mn-ea"/>
              </a:rPr>
              <a:t>를 기대할 수 있음</a:t>
            </a:r>
            <a:r>
              <a:rPr lang="en-US" altLang="ko-KR" sz="2400" dirty="0">
                <a:latin typeface="+mn-ea"/>
                <a:ea typeface="+mn-ea"/>
              </a:rPr>
              <a:t>” (</a:t>
            </a:r>
            <a:r>
              <a:rPr lang="ko-KR" altLang="en-US" sz="2400" dirty="0">
                <a:latin typeface="+mn-ea"/>
                <a:ea typeface="+mn-ea"/>
              </a:rPr>
              <a:t>전재수 안</a:t>
            </a:r>
            <a:r>
              <a:rPr lang="en-US" altLang="ko-KR" sz="2400" dirty="0">
                <a:latin typeface="+mn-ea"/>
                <a:ea typeface="+mn-ea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>
                <a:latin typeface="+mn-ea"/>
                <a:ea typeface="+mn-ea"/>
              </a:rPr>
              <a:t>“</a:t>
            </a:r>
            <a:r>
              <a:rPr lang="ko-KR" altLang="en-US" sz="2400" dirty="0">
                <a:latin typeface="+mn-ea"/>
                <a:ea typeface="+mn-ea"/>
              </a:rPr>
              <a:t>거대 양당체제의 독과점 구조를 공고히 하여 양당의 의견을 조율하거나 중재하는 역할을 할 수 있는 </a:t>
            </a:r>
            <a:r>
              <a:rPr lang="ko-KR" altLang="en-US" sz="2400" b="1" dirty="0">
                <a:latin typeface="+mn-ea"/>
                <a:ea typeface="+mn-ea"/>
              </a:rPr>
              <a:t>군소정당의 출현</a:t>
            </a:r>
            <a:r>
              <a:rPr lang="ko-KR" altLang="en-US" sz="2400" dirty="0">
                <a:latin typeface="+mn-ea"/>
                <a:ea typeface="+mn-ea"/>
              </a:rPr>
              <a:t>이 어려움</a:t>
            </a:r>
            <a:r>
              <a:rPr lang="en-US" altLang="ko-KR" sz="2400" dirty="0">
                <a:latin typeface="+mn-ea"/>
                <a:ea typeface="+mn-ea"/>
              </a:rPr>
              <a:t>” (</a:t>
            </a:r>
            <a:r>
              <a:rPr lang="ko-KR" altLang="en-US" sz="2400" dirty="0">
                <a:latin typeface="+mn-ea"/>
                <a:ea typeface="+mn-ea"/>
              </a:rPr>
              <a:t>김상희 안</a:t>
            </a:r>
            <a:r>
              <a:rPr lang="en-US" altLang="ko-KR" sz="2400" dirty="0">
                <a:latin typeface="+mn-ea"/>
                <a:ea typeface="+mn-ea"/>
              </a:rPr>
              <a:t>)</a:t>
            </a:r>
            <a:endParaRPr sz="24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1010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60B542-503A-4814-B6B0-91918EDBA37B}"/>
              </a:ext>
            </a:extLst>
          </p:cNvPr>
          <p:cNvSpPr/>
          <p:nvPr/>
        </p:nvSpPr>
        <p:spPr>
          <a:xfrm>
            <a:off x="1943754" y="1898335"/>
            <a:ext cx="184731" cy="53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2100" dirty="0">
              <a:latin typeface="Sandoll Ongothic" panose="020B0600000101010101" pitchFamily="34" charset="-127"/>
              <a:ea typeface="Sandoll Ongothic" panose="020B0600000101010101" pitchFamily="34" charset="-127"/>
            </a:endParaRPr>
          </a:p>
        </p:txBody>
      </p:sp>
      <p:sp>
        <p:nvSpPr>
          <p:cNvPr id="11" name="Google Shape;143;p8">
            <a:extLst>
              <a:ext uri="{FF2B5EF4-FFF2-40B4-BE49-F238E27FC236}">
                <a16:creationId xmlns:a16="http://schemas.microsoft.com/office/drawing/2014/main" id="{F1AEB9F9-D373-D0E4-ACFA-F6FA25569AB7}"/>
              </a:ext>
            </a:extLst>
          </p:cNvPr>
          <p:cNvSpPr/>
          <p:nvPr/>
        </p:nvSpPr>
        <p:spPr>
          <a:xfrm>
            <a:off x="476250" y="589792"/>
            <a:ext cx="8191500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1.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국민이 정말로 양당제를 원한다면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‘다당제 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개혁’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은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필요 없다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국민이 양당제를 원하는데도 뭔가 인위적으로 다당제를 만들려고 애쓴다면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국민들은 그것을 뭔가 “기득권” “양당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정치”의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한 축을 이루는 특정 정당이 꾀하는 ‘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정치공학’으로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생각할 것이다</a:t>
            </a:r>
            <a:endParaRPr sz="24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48E32F75-0751-C12A-41DB-BD0B68D42E90}"/>
              </a:ext>
            </a:extLst>
          </p:cNvPr>
          <p:cNvSpPr/>
          <p:nvPr/>
        </p:nvSpPr>
        <p:spPr>
          <a:xfrm>
            <a:off x="476250" y="3745743"/>
            <a:ext cx="81915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dk1"/>
                </a:solidFill>
                <a:latin typeface="+mn-ea"/>
                <a:ea typeface="+mn-ea"/>
                <a:cs typeface="Calibri"/>
                <a:sym typeface="Calibri"/>
              </a:rPr>
              <a:t>2.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우리의 합리적인 구호는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‘다당제 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개혁’이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아니라 ‘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지지율대로’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이다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지지율에 맞게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의석수를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나눠 가지는 것이 표를 던지는 유권자의 민의를 대변하는 것이고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그것이 곧 ‘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비례성’의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 원칙이다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ea"/>
                <a:ea typeface="+mn-ea"/>
              </a:rPr>
              <a:t>.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</a:t>
            </a:r>
            <a:endParaRPr sz="2400" dirty="0">
              <a:solidFill>
                <a:schemeClr val="dk1"/>
              </a:solidFill>
              <a:latin typeface="+mn-ea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32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BB3C089-BBC8-D2F8-591F-EA65CF22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7782"/>
              </p:ext>
            </p:extLst>
          </p:nvPr>
        </p:nvGraphicFramePr>
        <p:xfrm>
          <a:off x="1543049" y="2084085"/>
          <a:ext cx="6057902" cy="33075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8763">
                  <a:extLst>
                    <a:ext uri="{9D8B030D-6E8A-4147-A177-3AD203B41FA5}">
                      <a16:colId xmlns:a16="http://schemas.microsoft.com/office/drawing/2014/main" val="101820256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984244689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69847558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106228862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100490660"/>
                    </a:ext>
                  </a:extLst>
                </a:gridCol>
              </a:tblGrid>
              <a:tr h="6377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정당</a:t>
                      </a:r>
                      <a:endParaRPr lang="ko-KR" altLang="en-US" sz="1700" b="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정당투표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득표율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지역구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의석수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비례대표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의석수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점유율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4966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더불어민주당</a:t>
                      </a:r>
                      <a:endParaRPr lang="en-US" altLang="ko-KR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700" b="0" dirty="0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(</a:t>
                      </a:r>
                      <a:r>
                        <a:rPr lang="ko-KR" altLang="en-US" sz="1700" b="0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더불어시민당</a:t>
                      </a:r>
                      <a:r>
                        <a:rPr lang="en-US" altLang="ko-KR" sz="1700" b="0" dirty="0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)</a:t>
                      </a:r>
                      <a:endParaRPr lang="ko-KR" altLang="en-US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33.35%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163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17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60%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191277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미래통합당</a:t>
                      </a:r>
                      <a:endParaRPr lang="en-US" altLang="ko-KR" sz="1700" b="1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(</a:t>
                      </a:r>
                      <a:r>
                        <a:rPr lang="ko-KR" altLang="en-US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미래한국당</a:t>
                      </a:r>
                      <a:r>
                        <a:rPr lang="en-US" altLang="ko-KR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)</a:t>
                      </a:r>
                      <a:endParaRPr lang="ko-KR" altLang="en-US" sz="1700" b="0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33.84%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84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19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28%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40071450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FFFF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정의당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9.67%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1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5968536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00B05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국민의당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6.79%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6315693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열린민주당</a:t>
                      </a:r>
                      <a:endParaRPr lang="ko-KR" altLang="en-US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5.42%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1%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5044191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A82F43D0-BB7E-1F93-DBF9-DD11BE766528}"/>
              </a:ext>
            </a:extLst>
          </p:cNvPr>
          <p:cNvSpPr/>
          <p:nvPr/>
        </p:nvSpPr>
        <p:spPr>
          <a:xfrm>
            <a:off x="989013" y="952659"/>
            <a:ext cx="842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altLang="ko-KR" sz="3600" b="1" dirty="0">
                <a:latin typeface="+mj-ea"/>
                <a:ea typeface="+mj-ea"/>
              </a:rPr>
              <a:t>2020</a:t>
            </a:r>
            <a:r>
              <a:rPr lang="ko-KR" altLang="en-US" sz="3600" b="1" dirty="0">
                <a:latin typeface="+mj-ea"/>
                <a:ea typeface="+mj-ea"/>
              </a:rPr>
              <a:t>년 </a:t>
            </a:r>
            <a:r>
              <a:rPr lang="en-US" altLang="ko-KR" sz="3600" b="1" dirty="0">
                <a:latin typeface="+mj-ea"/>
                <a:ea typeface="+mj-ea"/>
              </a:rPr>
              <a:t>21</a:t>
            </a:r>
            <a:r>
              <a:rPr lang="ko-KR" altLang="en-US" sz="3600" b="1" dirty="0">
                <a:latin typeface="+mj-ea"/>
                <a:ea typeface="+mj-ea"/>
              </a:rPr>
              <a:t>대 총선</a:t>
            </a:r>
            <a:endParaRPr lang="en-US" altLang="ko-KR" sz="3600" dirty="0">
              <a:latin typeface="+mj-ea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1FD0E76-13B1-3315-7957-5F9AD2B2C074}"/>
              </a:ext>
            </a:extLst>
          </p:cNvPr>
          <p:cNvGrpSpPr/>
          <p:nvPr/>
        </p:nvGrpSpPr>
        <p:grpSpPr>
          <a:xfrm>
            <a:off x="3174124" y="2749928"/>
            <a:ext cx="4319752" cy="505539"/>
            <a:chOff x="3174124" y="2749928"/>
            <a:chExt cx="4319752" cy="50553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E0B5F75-F08F-EEA7-5DA0-2549B4DF919C}"/>
                </a:ext>
              </a:extLst>
            </p:cNvPr>
            <p:cNvSpPr/>
            <p:nvPr/>
          </p:nvSpPr>
          <p:spPr>
            <a:xfrm>
              <a:off x="3174124" y="274992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4F1DF98-96F7-8254-23E3-96CE6E44340C}"/>
                </a:ext>
              </a:extLst>
            </p:cNvPr>
            <p:cNvSpPr/>
            <p:nvPr/>
          </p:nvSpPr>
          <p:spPr>
            <a:xfrm>
              <a:off x="6579476" y="274992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759A5D8-DBB3-7AFA-D893-F84155D53FD0}"/>
              </a:ext>
            </a:extLst>
          </p:cNvPr>
          <p:cNvGrpSpPr/>
          <p:nvPr/>
        </p:nvGrpSpPr>
        <p:grpSpPr>
          <a:xfrm>
            <a:off x="3174124" y="3886623"/>
            <a:ext cx="4319752" cy="538300"/>
            <a:chOff x="3174124" y="3886623"/>
            <a:chExt cx="4319752" cy="538300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1CD34B7-049F-65EC-572F-771C75D163E5}"/>
                </a:ext>
              </a:extLst>
            </p:cNvPr>
            <p:cNvSpPr/>
            <p:nvPr/>
          </p:nvSpPr>
          <p:spPr>
            <a:xfrm>
              <a:off x="3174124" y="3886623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DA52ADF-F7DE-EE87-5A38-ADA8FAE47627}"/>
                </a:ext>
              </a:extLst>
            </p:cNvPr>
            <p:cNvSpPr/>
            <p:nvPr/>
          </p:nvSpPr>
          <p:spPr>
            <a:xfrm>
              <a:off x="6579476" y="3919384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477DB1-BBA7-AE92-4282-7B4BEEED6EE9}"/>
              </a:ext>
            </a:extLst>
          </p:cNvPr>
          <p:cNvGrpSpPr/>
          <p:nvPr/>
        </p:nvGrpSpPr>
        <p:grpSpPr>
          <a:xfrm>
            <a:off x="3174124" y="4383667"/>
            <a:ext cx="4319752" cy="538300"/>
            <a:chOff x="3174124" y="4383667"/>
            <a:chExt cx="4319752" cy="5383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39A8E3AE-8B3A-4F59-6CC1-3C7A454A2D75}"/>
                </a:ext>
              </a:extLst>
            </p:cNvPr>
            <p:cNvSpPr/>
            <p:nvPr/>
          </p:nvSpPr>
          <p:spPr>
            <a:xfrm>
              <a:off x="3174124" y="4383667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3A1D7571-9033-C3C5-5B78-B82887CCD976}"/>
                </a:ext>
              </a:extLst>
            </p:cNvPr>
            <p:cNvSpPr/>
            <p:nvPr/>
          </p:nvSpPr>
          <p:spPr>
            <a:xfrm>
              <a:off x="6579476" y="441642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88005CC-5B29-1024-F5C9-BA27F722E71F}"/>
              </a:ext>
            </a:extLst>
          </p:cNvPr>
          <p:cNvGrpSpPr/>
          <p:nvPr/>
        </p:nvGrpSpPr>
        <p:grpSpPr>
          <a:xfrm>
            <a:off x="3174124" y="4880711"/>
            <a:ext cx="4319752" cy="534846"/>
            <a:chOff x="3174124" y="4880711"/>
            <a:chExt cx="4319752" cy="53484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170E55B-A589-5F53-40EF-ACD14F15D175}"/>
                </a:ext>
              </a:extLst>
            </p:cNvPr>
            <p:cNvSpPr/>
            <p:nvPr/>
          </p:nvSpPr>
          <p:spPr>
            <a:xfrm>
              <a:off x="3174124" y="4880711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5BC2AE3D-C7E2-644F-AC6B-CB90BA6EC116}"/>
                </a:ext>
              </a:extLst>
            </p:cNvPr>
            <p:cNvSpPr/>
            <p:nvPr/>
          </p:nvSpPr>
          <p:spPr>
            <a:xfrm>
              <a:off x="6579476" y="491001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95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BB3C089-BBC8-D2F8-591F-EA65CF22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46481"/>
              </p:ext>
            </p:extLst>
          </p:nvPr>
        </p:nvGraphicFramePr>
        <p:xfrm>
          <a:off x="1543049" y="2084085"/>
          <a:ext cx="6057902" cy="33075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8763">
                  <a:extLst>
                    <a:ext uri="{9D8B030D-6E8A-4147-A177-3AD203B41FA5}">
                      <a16:colId xmlns:a16="http://schemas.microsoft.com/office/drawing/2014/main" val="101820256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984244689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69847558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106228862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100490660"/>
                    </a:ext>
                  </a:extLst>
                </a:gridCol>
              </a:tblGrid>
              <a:tr h="6377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정당</a:t>
                      </a:r>
                      <a:endParaRPr lang="ko-KR" altLang="en-US" sz="1700" b="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정당투표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득표율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지역구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의석수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비례대표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의석수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의석</a:t>
                      </a:r>
                      <a:endParaRPr lang="en-US" altLang="ko-KR" sz="1700" dirty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700" dirty="0">
                          <a:solidFill>
                            <a:schemeClr val="bg1"/>
                          </a:solidFill>
                        </a:rPr>
                        <a:t>점유율</a:t>
                      </a:r>
                      <a:endParaRPr lang="ko-KR" altLang="en-US" sz="1700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4966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더불어민주당</a:t>
                      </a:r>
                      <a:endParaRPr lang="en-US" altLang="ko-KR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700" b="0" dirty="0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(</a:t>
                      </a:r>
                      <a:r>
                        <a:rPr lang="ko-KR" altLang="en-US" sz="1700" b="0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더불어시민당</a:t>
                      </a:r>
                      <a:r>
                        <a:rPr lang="en-US" altLang="ko-KR" sz="1700" b="0" dirty="0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)</a:t>
                      </a:r>
                      <a:endParaRPr lang="ko-KR" altLang="en-US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33.35%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163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17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60%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191277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미래통합당</a:t>
                      </a:r>
                      <a:endParaRPr lang="en-US" altLang="ko-KR" sz="1700" b="1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(</a:t>
                      </a:r>
                      <a:r>
                        <a:rPr lang="ko-KR" altLang="en-US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미래한국당</a:t>
                      </a:r>
                      <a:r>
                        <a:rPr lang="en-US" altLang="ko-KR" sz="1700" b="0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)</a:t>
                      </a:r>
                      <a:endParaRPr lang="ko-KR" altLang="en-US" sz="1700" b="0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33.84%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84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19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/>
                        <a:t>28%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40071450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FFFF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정의당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21.9%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1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rgbClr val="FF000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4%</a:t>
                      </a:r>
                      <a:endParaRPr lang="ko-KR" altLang="en-US" sz="2400" b="1" dirty="0">
                        <a:solidFill>
                          <a:srgbClr val="FF000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68536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>
                          <a:solidFill>
                            <a:srgbClr val="00B05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국민의당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bg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6315693"/>
                  </a:ext>
                </a:extLst>
              </a:tr>
              <a:tr h="498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>
                          <a:solidFill>
                            <a:srgbClr val="002060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열린민주당</a:t>
                      </a:r>
                      <a:endParaRPr lang="ko-KR" altLang="en-US" sz="1700" b="1" dirty="0">
                        <a:solidFill>
                          <a:srgbClr val="002060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Sandoll Ongothic" panose="020B0600000101010101" pitchFamily="34" charset="-127"/>
                          <a:ea typeface="Sandoll Ongothic" panose="020B0600000101010101" pitchFamily="34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Sandoll Ongothic" panose="020B0600000101010101" pitchFamily="34" charset="-127"/>
                        <a:ea typeface="Sandoll Ongothic" panose="020B0600000101010101" pitchFamily="34" charset="-127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5044191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A82F43D0-BB7E-1F93-DBF9-DD11BE766528}"/>
              </a:ext>
            </a:extLst>
          </p:cNvPr>
          <p:cNvSpPr/>
          <p:nvPr/>
        </p:nvSpPr>
        <p:spPr>
          <a:xfrm>
            <a:off x="989013" y="952659"/>
            <a:ext cx="842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altLang="ko-KR" sz="3600" b="1" dirty="0">
                <a:latin typeface="+mj-ea"/>
                <a:ea typeface="+mj-ea"/>
              </a:rPr>
              <a:t>2020</a:t>
            </a:r>
            <a:r>
              <a:rPr lang="ko-KR" altLang="en-US" sz="3600" b="1" dirty="0">
                <a:latin typeface="+mj-ea"/>
                <a:ea typeface="+mj-ea"/>
              </a:rPr>
              <a:t>년 </a:t>
            </a:r>
            <a:r>
              <a:rPr lang="en-US" altLang="ko-KR" sz="3600" b="1" dirty="0">
                <a:latin typeface="+mj-ea"/>
                <a:ea typeface="+mj-ea"/>
              </a:rPr>
              <a:t>21</a:t>
            </a:r>
            <a:r>
              <a:rPr lang="ko-KR" altLang="en-US" sz="3600" b="1" dirty="0">
                <a:latin typeface="+mj-ea"/>
                <a:ea typeface="+mj-ea"/>
              </a:rPr>
              <a:t>대 총선</a:t>
            </a:r>
            <a:endParaRPr lang="en-US" altLang="ko-KR" sz="3600" dirty="0">
              <a:latin typeface="+mj-ea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1FD0E76-13B1-3315-7957-5F9AD2B2C074}"/>
              </a:ext>
            </a:extLst>
          </p:cNvPr>
          <p:cNvGrpSpPr/>
          <p:nvPr/>
        </p:nvGrpSpPr>
        <p:grpSpPr>
          <a:xfrm>
            <a:off x="3174124" y="2749928"/>
            <a:ext cx="4319752" cy="505539"/>
            <a:chOff x="3174124" y="2749928"/>
            <a:chExt cx="4319752" cy="50553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E0B5F75-F08F-EEA7-5DA0-2549B4DF919C}"/>
                </a:ext>
              </a:extLst>
            </p:cNvPr>
            <p:cNvSpPr/>
            <p:nvPr/>
          </p:nvSpPr>
          <p:spPr>
            <a:xfrm>
              <a:off x="3174124" y="274992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4F1DF98-96F7-8254-23E3-96CE6E44340C}"/>
                </a:ext>
              </a:extLst>
            </p:cNvPr>
            <p:cNvSpPr/>
            <p:nvPr/>
          </p:nvSpPr>
          <p:spPr>
            <a:xfrm>
              <a:off x="6579476" y="2749928"/>
              <a:ext cx="914400" cy="5055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3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C71B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6">
            <a:extLst>
              <a:ext uri="{FF2B5EF4-FFF2-40B4-BE49-F238E27FC236}">
                <a16:creationId xmlns:a16="http://schemas.microsoft.com/office/drawing/2014/main" id="{58296865-852D-4B2A-A8AB-3457F6147D32}"/>
              </a:ext>
            </a:extLst>
          </p:cNvPr>
          <p:cNvSpPr/>
          <p:nvPr/>
        </p:nvSpPr>
        <p:spPr>
          <a:xfrm>
            <a:off x="1041206" y="3013516"/>
            <a:ext cx="70615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ko-KR" altLang="en-US" sz="4950" b="1" dirty="0">
                <a:ln>
                  <a:gradFill>
                    <a:gsLst>
                      <a:gs pos="0">
                        <a:srgbClr val="0070C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260DB9"/>
                </a:solidFill>
                <a:latin typeface="Calibri"/>
                <a:ea typeface="Calibri"/>
                <a:cs typeface="Calibri"/>
                <a:sym typeface="Calibri"/>
              </a:rPr>
              <a:t>비례대표제 정리</a:t>
            </a:r>
            <a:endParaRPr sz="5400" dirty="0">
              <a:ln>
                <a:gradFill>
                  <a:gsLst>
                    <a:gs pos="0">
                      <a:srgbClr val="0070C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260D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21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3443</Words>
  <Application>Microsoft Office PowerPoint</Application>
  <PresentationFormat>화면 슬라이드 쇼(4:3)</PresentationFormat>
  <Paragraphs>1383</Paragraphs>
  <Slides>49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9" baseType="lpstr">
      <vt:lpstr>Sandoll Ongothic</vt:lpstr>
      <vt:lpstr>Malgun Gothic</vt:lpstr>
      <vt:lpstr>Malgun Gothic</vt:lpstr>
      <vt:lpstr>함초롬돋움</vt:lpstr>
      <vt:lpstr>함초롬바탕</vt:lpstr>
      <vt:lpstr>Arial</vt:lpstr>
      <vt:lpstr>Calibri</vt:lpstr>
      <vt:lpstr>Cambria Math</vt:lpstr>
      <vt:lpstr>Segoe UI Historic</vt:lpstr>
      <vt:lpstr>Office 테마</vt:lpstr>
      <vt:lpstr>선거제도 개혁과 지방자치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선거법과   녹색정치</dc:title>
  <dc:creator>KIM JIYEON</dc:creator>
  <cp:lastModifiedBy>감시7</cp:lastModifiedBy>
  <cp:revision>102</cp:revision>
  <dcterms:created xsi:type="dcterms:W3CDTF">2019-04-10T00:38:50Z</dcterms:created>
  <dcterms:modified xsi:type="dcterms:W3CDTF">2023-03-22T02:07:16Z</dcterms:modified>
  <cp:contentStatus/>
</cp:coreProperties>
</file>