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62" r:id="rId4"/>
    <p:sldId id="269" r:id="rId5"/>
    <p:sldId id="272" r:id="rId6"/>
    <p:sldId id="270" r:id="rId7"/>
    <p:sldId id="263" r:id="rId8"/>
    <p:sldId id="271" r:id="rId9"/>
    <p:sldId id="276" r:id="rId10"/>
    <p:sldId id="277" r:id="rId11"/>
    <p:sldId id="275" r:id="rId12"/>
    <p:sldId id="295" r:id="rId13"/>
    <p:sldId id="296" r:id="rId14"/>
    <p:sldId id="302" r:id="rId15"/>
    <p:sldId id="304" r:id="rId16"/>
    <p:sldId id="305" r:id="rId17"/>
    <p:sldId id="300" r:id="rId18"/>
    <p:sldId id="292" r:id="rId19"/>
    <p:sldId id="294" r:id="rId20"/>
    <p:sldId id="303" r:id="rId21"/>
    <p:sldId id="299" r:id="rId22"/>
    <p:sldId id="278" r:id="rId23"/>
    <p:sldId id="283" r:id="rId24"/>
    <p:sldId id="297" r:id="rId25"/>
    <p:sldId id="298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159" autoAdjust="0"/>
  </p:normalViewPr>
  <p:slideViewPr>
    <p:cSldViewPr>
      <p:cViewPr varScale="1">
        <p:scale>
          <a:sx n="87" d="100"/>
          <a:sy n="87" d="100"/>
        </p:scale>
        <p:origin x="-6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DF36D-C770-4D3A-92B0-E9672F17F253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038A9-5882-4A03-B500-0F4A900B7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7831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5394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0944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397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5235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원가 상승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시설 확충 등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203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국가 위기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응급 상황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안정적 공급이 필요한 약을 비축하거나 안정적으로 유통</a:t>
            </a:r>
            <a:r>
              <a:rPr lang="en-US" altLang="ko-KR" baseline="0" dirty="0" smtClean="0"/>
              <a:t>, </a:t>
            </a:r>
            <a:r>
              <a:rPr lang="ko-KR" altLang="en-US" baseline="0" dirty="0" smtClean="0"/>
              <a:t>사용하는 목적으로 목록 작성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038A9-5882-4A03-B500-0F4A900B76DD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374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BB3F4C2-0E08-49A9-8640-FAF99A0D02D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D033CEF-06FA-4BCD-B4A6-1C6A2AE174A7}" type="datetimeFigureOut">
              <a:rPr lang="ko-KR" altLang="en-US" smtClean="0"/>
              <a:t>2024-03-19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7980312" cy="25939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ko-KR" altLang="en-US" b="1" dirty="0" smtClean="0">
                <a:solidFill>
                  <a:schemeClr val="tx1"/>
                </a:solidFill>
              </a:rPr>
              <a:t>의약품을 통해 본 </a:t>
            </a:r>
            <a:r>
              <a:rPr lang="en-US" altLang="ko-KR" b="1" dirty="0" smtClean="0">
                <a:solidFill>
                  <a:schemeClr val="tx1"/>
                </a:solidFill>
              </a:rPr>
              <a:t/>
            </a:r>
            <a:br>
              <a:rPr lang="en-US" altLang="ko-KR" b="1" dirty="0" smtClean="0">
                <a:solidFill>
                  <a:schemeClr val="tx1"/>
                </a:solidFill>
              </a:rPr>
            </a:br>
            <a:r>
              <a:rPr lang="en-US" altLang="ko-KR" b="1" dirty="0" smtClean="0">
                <a:solidFill>
                  <a:schemeClr val="tx1"/>
                </a:solidFill>
              </a:rPr>
              <a:t>               </a:t>
            </a:r>
            <a:r>
              <a:rPr lang="ko-KR" altLang="en-US" b="1" dirty="0" smtClean="0">
                <a:solidFill>
                  <a:schemeClr val="tx1"/>
                </a:solidFill>
              </a:rPr>
              <a:t>보건의료정책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267744" y="5517232"/>
            <a:ext cx="6965816" cy="553616"/>
          </a:xfrm>
        </p:spPr>
        <p:txBody>
          <a:bodyPr>
            <a:noAutofit/>
          </a:bodyPr>
          <a:lstStyle/>
          <a:p>
            <a:r>
              <a:rPr lang="ko-KR" altLang="en-US" sz="2500" b="1" dirty="0" err="1" smtClean="0">
                <a:solidFill>
                  <a:schemeClr val="tx1"/>
                </a:solidFill>
              </a:rPr>
              <a:t>건강사회를위한약사회</a:t>
            </a:r>
            <a:r>
              <a:rPr lang="ko-KR" altLang="en-US" sz="2500" b="1" dirty="0" smtClean="0">
                <a:solidFill>
                  <a:schemeClr val="tx1"/>
                </a:solidFill>
              </a:rPr>
              <a:t> 대경지부 한송희</a:t>
            </a:r>
            <a:endParaRPr lang="ko-KR" altLang="en-US" sz="2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정부 </a:t>
            </a:r>
            <a:r>
              <a:rPr lang="ko-KR" altLang="en-US" dirty="0" smtClean="0"/>
              <a:t>정책과 </a:t>
            </a:r>
            <a:r>
              <a:rPr lang="ko-KR" altLang="en-US" dirty="0"/>
              <a:t>문제점</a:t>
            </a:r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56084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7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국가필수의약품 </a:t>
            </a:r>
            <a:r>
              <a:rPr lang="ko-KR" altLang="en-US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관리 문제</a:t>
            </a:r>
            <a:endParaRPr lang="en-US" altLang="ko-KR" sz="27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- 23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11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월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에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70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개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품목 지정 해제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수급 불안정한 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소아용 의약품 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종 성분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(7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개 품목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 신규 지정 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en-US" altLang="ko-KR" sz="12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sz="25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b="1" dirty="0" err="1" smtClean="0">
                <a:latin typeface="굴림체" pitchFamily="49" charset="-127"/>
                <a:ea typeface="굴림체" pitchFamily="49" charset="-127"/>
              </a:rPr>
              <a:t>건약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 검토의견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) </a:t>
            </a:r>
          </a:p>
          <a:p>
            <a:pPr marL="114300" indent="0">
              <a:buNone/>
            </a:pPr>
            <a:endParaRPr lang="en-US" altLang="ko-KR" sz="8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ㆍ지정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해제된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국가필수의약품들 </a:t>
            </a:r>
            <a:r>
              <a:rPr lang="ko-KR" altLang="en-US" b="1" dirty="0">
                <a:latin typeface="굴림체" pitchFamily="49" charset="-127"/>
                <a:ea typeface="굴림체" pitchFamily="49" charset="-127"/>
              </a:rPr>
              <a:t>다수는 특정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재해나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b="1" dirty="0">
                <a:latin typeface="굴림체" pitchFamily="49" charset="-127"/>
                <a:ea typeface="굴림체" pitchFamily="49" charset="-127"/>
              </a:rPr>
              <a:t>사고가 발생할 경우 </a:t>
            </a:r>
            <a:r>
              <a:rPr lang="ko-KR" altLang="en-US" b="1" dirty="0" err="1">
                <a:latin typeface="굴림체" pitchFamily="49" charset="-127"/>
                <a:ea typeface="굴림체" pitchFamily="49" charset="-127"/>
              </a:rPr>
              <a:t>치료필수성이</a:t>
            </a:r>
            <a:r>
              <a:rPr lang="ko-KR" altLang="en-US" b="1" dirty="0">
                <a:latin typeface="굴림체" pitchFamily="49" charset="-127"/>
                <a:ea typeface="굴림체" pitchFamily="49" charset="-127"/>
              </a:rPr>
              <a:t> 인정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됨에도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사고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발생의 </a:t>
            </a:r>
            <a:r>
              <a:rPr lang="ko-KR" altLang="en-US" b="1" dirty="0">
                <a:latin typeface="굴림체" pitchFamily="49" charset="-127"/>
                <a:ea typeface="굴림체" pitchFamily="49" charset="-127"/>
              </a:rPr>
              <a:t>가능성이 낮거나 품목이 다수 존재한다는 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이유로 지정 해제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된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것으로 평가됨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en-US" altLang="ko-KR" sz="8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dirty="0" err="1">
                <a:latin typeface="굴림체" pitchFamily="49" charset="-127"/>
                <a:ea typeface="굴림체" pitchFamily="49" charset="-127"/>
              </a:rPr>
              <a:t>ㆍ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그럼에도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재해 및 사고가 발생할 경우 또는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일시적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공급부족이 발생할 경우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대안이 있는지 의문됨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en-US" altLang="ko-KR" sz="25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5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746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정부 정책과 문제점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56084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2024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년 의약품 관련 예산안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10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식약처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국가필수의약품의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안정공급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예산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전액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삭감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* 2023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품목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위탁제조를 통해 의약품 수급을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개선하기 위해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억원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배정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en-US" altLang="ko-KR" sz="10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의약품 수급상황에 대한 정보의 투명성을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개선을 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위한 증액 필요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*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건약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월부터 매주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‘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이주의 </a:t>
            </a:r>
            <a:r>
              <a:rPr lang="ko-KR" altLang="en-US" sz="1800" dirty="0" err="1" smtClean="0">
                <a:latin typeface="굴림체" pitchFamily="49" charset="-127"/>
                <a:ea typeface="굴림체" pitchFamily="49" charset="-127"/>
              </a:rPr>
              <a:t>품절약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보고서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작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성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 배포 중</a:t>
            </a:r>
            <a:endParaRPr lang="en-US" altLang="ko-KR" sz="18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1200" dirty="0" err="1" smtClean="0">
                <a:latin typeface="굴림체" pitchFamily="49" charset="-127"/>
                <a:ea typeface="굴림체" pitchFamily="49" charset="-127"/>
              </a:rPr>
              <a:t>식약처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 생산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수입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공급중단 보고 자료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심평원 의약품관리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종합정보센터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200" dirty="0" smtClean="0">
                <a:latin typeface="굴림체" pitchFamily="49" charset="-127"/>
                <a:ea typeface="굴림체" pitchFamily="49" charset="-127"/>
              </a:rPr>
              <a:t>병원 홈페이지 등 </a:t>
            </a:r>
            <a:endParaRPr lang="en-US" altLang="ko-KR" sz="12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ko-KR" altLang="en-US" b="1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404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시장 의존적 공급 정책의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848872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제약사의 일방적 공급</a:t>
            </a:r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생산 중단 다반사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8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215892"/>
            <a:ext cx="6768752" cy="40934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marL="285750" indent="-285750" fontAlgn="base">
              <a:buFont typeface="Arial" charset="0"/>
              <a:buChar char="•"/>
            </a:pPr>
            <a:r>
              <a:rPr lang="ko-KR" altLang="en-US" sz="2000" b="1" dirty="0" err="1" smtClean="0"/>
              <a:t>리피오돌</a:t>
            </a:r>
            <a:r>
              <a:rPr lang="ko-KR" altLang="en-US" sz="2000" b="1" dirty="0" smtClean="0"/>
              <a:t> 사태</a:t>
            </a:r>
            <a:r>
              <a:rPr lang="en-US" altLang="ko-KR" sz="2000" dirty="0" smtClean="0"/>
              <a:t>(2018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)</a:t>
            </a:r>
          </a:p>
          <a:p>
            <a:pPr marL="285750" indent="-285750" fontAlgn="base">
              <a:buFont typeface="Arial" charset="0"/>
              <a:buChar char="•"/>
            </a:pPr>
            <a:endParaRPr lang="en-US" altLang="ko-KR" sz="1000" dirty="0" smtClean="0"/>
          </a:p>
          <a:p>
            <a:pPr marL="285750" indent="-285750" fontAlgn="base">
              <a:buFontTx/>
              <a:buChar char="-"/>
            </a:pPr>
            <a:r>
              <a:rPr lang="en-US" altLang="ko-KR" sz="2000" dirty="0" smtClean="0"/>
              <a:t>1954</a:t>
            </a:r>
            <a:r>
              <a:rPr lang="ko-KR" altLang="en-US" sz="2000" dirty="0" smtClean="0"/>
              <a:t>년 허가된 조영제로 </a:t>
            </a:r>
            <a:r>
              <a:rPr lang="ko-KR" altLang="en-US" sz="2000" dirty="0" err="1" smtClean="0"/>
              <a:t>간암색전술에도</a:t>
            </a:r>
            <a:r>
              <a:rPr lang="ko-KR" altLang="en-US" sz="2000" dirty="0" smtClean="0"/>
              <a:t> 사용</a:t>
            </a:r>
            <a:endParaRPr lang="en-US" altLang="ko-KR" sz="2000" dirty="0" smtClean="0"/>
          </a:p>
          <a:p>
            <a:pPr marL="285750" indent="-285750" fontAlgn="base">
              <a:buFontTx/>
              <a:buChar char="-"/>
            </a:pPr>
            <a:endParaRPr lang="en-US" altLang="ko-KR" sz="1000" dirty="0" smtClean="0"/>
          </a:p>
          <a:p>
            <a:pPr marL="285750" indent="-285750" fontAlgn="base">
              <a:buFontTx/>
              <a:buChar char="-"/>
            </a:pPr>
            <a:r>
              <a:rPr lang="ko-KR" altLang="en-US" sz="2000" dirty="0" err="1" smtClean="0"/>
              <a:t>게르베코리아는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2018</a:t>
            </a:r>
            <a:r>
              <a:rPr lang="ko-KR" altLang="en-US" sz="2000" dirty="0"/>
              <a:t>년 </a:t>
            </a:r>
            <a:r>
              <a:rPr lang="en-US" altLang="ko-KR" sz="2000" dirty="0"/>
              <a:t>3</a:t>
            </a:r>
            <a:r>
              <a:rPr lang="ko-KR" altLang="en-US" sz="2000" dirty="0"/>
              <a:t>월 ▷해외 수요 증가 ▷원료 수급 부족 ▷원가 </a:t>
            </a:r>
            <a:r>
              <a:rPr lang="ko-KR" altLang="en-US" sz="2000" dirty="0" err="1"/>
              <a:t>미반영에</a:t>
            </a:r>
            <a:r>
              <a:rPr lang="ko-KR" altLang="en-US" sz="2000" dirty="0"/>
              <a:t> 따른 손실 누적 등을 내세워 정부에 </a:t>
            </a:r>
            <a:r>
              <a:rPr lang="en-US" altLang="ko-KR" sz="2000" dirty="0"/>
              <a:t>"</a:t>
            </a:r>
            <a:r>
              <a:rPr lang="ko-KR" altLang="en-US" sz="2000" dirty="0" err="1"/>
              <a:t>약가를</a:t>
            </a:r>
            <a:r>
              <a:rPr lang="ko-KR" altLang="en-US" sz="2000" dirty="0"/>
              <a:t> 정상화하지 않으면 공급하지 않겠다</a:t>
            </a:r>
            <a:r>
              <a:rPr lang="en-US" altLang="ko-KR" sz="2000" dirty="0"/>
              <a:t>"</a:t>
            </a:r>
            <a:r>
              <a:rPr lang="ko-KR" altLang="en-US" sz="2000" dirty="0"/>
              <a:t>고 </a:t>
            </a:r>
            <a:r>
              <a:rPr lang="ko-KR" altLang="en-US" sz="2000" dirty="0" smtClean="0"/>
              <a:t>주장하며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기존 가격의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배인 </a:t>
            </a:r>
            <a:r>
              <a:rPr lang="en-US" altLang="ko-KR" sz="2000" dirty="0" smtClean="0"/>
              <a:t>25</a:t>
            </a:r>
            <a:r>
              <a:rPr lang="ko-KR" altLang="en-US" sz="2000" dirty="0" smtClean="0"/>
              <a:t>만원 요구</a:t>
            </a:r>
            <a:endParaRPr lang="en-US" altLang="ko-KR" sz="2000" dirty="0" smtClean="0"/>
          </a:p>
          <a:p>
            <a:pPr marL="285750" indent="-285750" fontAlgn="base">
              <a:buFontTx/>
              <a:buChar char="-"/>
            </a:pPr>
            <a:endParaRPr lang="en-US" altLang="ko-KR" sz="1000" dirty="0" smtClean="0"/>
          </a:p>
          <a:p>
            <a:pPr marL="285750" indent="-285750" fontAlgn="base">
              <a:buFontTx/>
              <a:buChar char="-"/>
            </a:pPr>
            <a:r>
              <a:rPr lang="ko-KR" altLang="en-US" sz="2000" dirty="0"/>
              <a:t>시민단체들은 회사의 약탈적 가격에 </a:t>
            </a:r>
            <a:r>
              <a:rPr lang="ko-KR" altLang="en-US" sz="2000" dirty="0" smtClean="0"/>
              <a:t>항의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 marL="285750" indent="-285750" fontAlgn="base">
              <a:buFontTx/>
              <a:buChar char="-"/>
            </a:pPr>
            <a:endParaRPr lang="en-US" altLang="ko-KR" sz="1000" dirty="0" smtClean="0"/>
          </a:p>
          <a:p>
            <a:pPr marL="285750" indent="-285750" fontAlgn="base">
              <a:buFontTx/>
              <a:buChar char="-"/>
            </a:pPr>
            <a:r>
              <a:rPr lang="ko-KR" altLang="en-US" sz="2000" dirty="0" smtClean="0"/>
              <a:t>건강보험공단과 협상으로 </a:t>
            </a:r>
            <a:r>
              <a:rPr lang="en-US" altLang="ko-KR" sz="2000" dirty="0"/>
              <a:t>19</a:t>
            </a:r>
            <a:r>
              <a:rPr lang="ko-KR" altLang="en-US" sz="2000" dirty="0"/>
              <a:t>만원에 </a:t>
            </a:r>
            <a:r>
              <a:rPr lang="ko-KR" altLang="en-US" sz="2000" dirty="0" err="1" smtClean="0"/>
              <a:t>약가</a:t>
            </a:r>
            <a:r>
              <a:rPr lang="ko-KR" altLang="en-US" sz="2000" dirty="0" smtClean="0"/>
              <a:t> 합의</a:t>
            </a:r>
            <a:endParaRPr lang="en-US" altLang="ko-KR" sz="2000" dirty="0" smtClean="0"/>
          </a:p>
          <a:p>
            <a:pPr marL="285750" indent="-285750" fontAlgn="base">
              <a:buFontTx/>
              <a:buChar char="-"/>
            </a:pPr>
            <a:endParaRPr lang="en-US" altLang="ko-KR" sz="1000" dirty="0" smtClean="0"/>
          </a:p>
          <a:p>
            <a:pPr marL="285750" indent="-285750" fontAlgn="base">
              <a:buFontTx/>
              <a:buChar char="-"/>
            </a:pPr>
            <a:r>
              <a:rPr lang="ko-KR" altLang="en-US" sz="2000" dirty="0" smtClean="0"/>
              <a:t>이후 </a:t>
            </a:r>
            <a:r>
              <a:rPr lang="ko-KR" altLang="en-US" sz="2000" dirty="0" err="1" smtClean="0"/>
              <a:t>제네릭이</a:t>
            </a:r>
            <a:r>
              <a:rPr lang="ko-KR" altLang="en-US" sz="2000" dirty="0" smtClean="0"/>
              <a:t> 공급되면서 </a:t>
            </a:r>
            <a:r>
              <a:rPr lang="ko-KR" altLang="en-US" sz="2000" dirty="0" err="1" smtClean="0"/>
              <a:t>약가는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10</a:t>
            </a:r>
            <a:r>
              <a:rPr lang="ko-KR" altLang="en-US" sz="2000" dirty="0" err="1"/>
              <a:t>여만원으로</a:t>
            </a:r>
            <a:r>
              <a:rPr lang="ko-KR" altLang="en-US" sz="2000" dirty="0"/>
              <a:t> 다시 </a:t>
            </a:r>
            <a:r>
              <a:rPr lang="ko-KR" altLang="en-US" sz="2000" dirty="0" smtClean="0"/>
              <a:t>조정</a:t>
            </a:r>
            <a:r>
              <a:rPr lang="en-US" altLang="ko-KR" sz="2000" dirty="0" smtClean="0"/>
              <a:t>(21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월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되었지만 현재 공급 중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188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시장 의존적 공급정책의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848872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제약사의 일방적 공급</a:t>
            </a:r>
            <a:r>
              <a:rPr lang="en-US" altLang="ko-KR" sz="25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5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생산 중단 다반사</a:t>
            </a:r>
            <a:endParaRPr lang="en-US" altLang="ko-KR" sz="2500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8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276872"/>
            <a:ext cx="6912768" cy="40934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 anchor="ctr">
            <a:spAutoFit/>
          </a:bodyPr>
          <a:lstStyle/>
          <a:p>
            <a:pPr marL="285750" indent="-285750" fontAlgn="base">
              <a:buFont typeface="Arial" charset="0"/>
              <a:buChar char="•"/>
            </a:pPr>
            <a:r>
              <a:rPr lang="ko-KR" altLang="en-US" sz="2000" b="1" dirty="0" smtClean="0">
                <a:latin typeface="+mn-ea"/>
              </a:rPr>
              <a:t>포시가</a:t>
            </a:r>
            <a:endParaRPr lang="en-US" altLang="ko-KR" sz="2000" b="1" dirty="0" smtClean="0">
              <a:latin typeface="+mn-ea"/>
            </a:endParaRPr>
          </a:p>
          <a:p>
            <a:pPr marL="285750" indent="-285750" fontAlgn="base">
              <a:buFontTx/>
              <a:buChar char="-"/>
            </a:pPr>
            <a:r>
              <a:rPr lang="en-US" altLang="ko-KR" sz="2000" dirty="0" smtClean="0">
                <a:latin typeface="+mn-ea"/>
              </a:rPr>
              <a:t>23</a:t>
            </a:r>
            <a:r>
              <a:rPr lang="ko-KR" altLang="en-US" sz="2000" dirty="0" smtClean="0">
                <a:latin typeface="+mn-ea"/>
              </a:rPr>
              <a:t>년 </a:t>
            </a:r>
            <a:r>
              <a:rPr lang="en-US" altLang="ko-KR" sz="2000" dirty="0" smtClean="0">
                <a:latin typeface="+mn-ea"/>
              </a:rPr>
              <a:t>12</a:t>
            </a:r>
            <a:r>
              <a:rPr lang="ko-KR" altLang="en-US" sz="2000" dirty="0" smtClean="0">
                <a:latin typeface="+mn-ea"/>
              </a:rPr>
              <a:t>월 </a:t>
            </a:r>
            <a:r>
              <a:rPr lang="ko-KR" altLang="en-US" sz="2000" dirty="0" err="1" smtClean="0">
                <a:latin typeface="+mn-ea"/>
              </a:rPr>
              <a:t>제네릭</a:t>
            </a:r>
            <a:r>
              <a:rPr lang="ko-KR" altLang="en-US" sz="2000" dirty="0" smtClean="0">
                <a:latin typeface="+mn-ea"/>
              </a:rPr>
              <a:t> 등재로 </a:t>
            </a:r>
            <a:r>
              <a:rPr lang="ko-KR" altLang="en-US" sz="2000" dirty="0" err="1" smtClean="0">
                <a:latin typeface="+mn-ea"/>
              </a:rPr>
              <a:t>약가</a:t>
            </a:r>
            <a:r>
              <a:rPr lang="ko-KR" altLang="en-US" sz="2000" dirty="0" smtClean="0">
                <a:latin typeface="+mn-ea"/>
              </a:rPr>
              <a:t> 인하 결정 후 국내시장 </a:t>
            </a:r>
            <a:endParaRPr lang="en-US" altLang="ko-KR" sz="2000" dirty="0" smtClean="0">
              <a:latin typeface="+mn-ea"/>
            </a:endParaRPr>
          </a:p>
          <a:p>
            <a:pPr fontAlgn="base"/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            </a:t>
            </a:r>
            <a:r>
              <a:rPr lang="ko-KR" altLang="en-US" sz="2000" dirty="0" smtClean="0">
                <a:latin typeface="+mn-ea"/>
              </a:rPr>
              <a:t>철수 선언</a:t>
            </a:r>
            <a:endParaRPr lang="en-US" altLang="ko-KR" sz="2000" dirty="0" smtClean="0">
              <a:latin typeface="+mn-ea"/>
            </a:endParaRPr>
          </a:p>
          <a:p>
            <a:pPr marL="285750" indent="-285750" fontAlgn="base">
              <a:buFontTx/>
              <a:buChar char="-"/>
            </a:pPr>
            <a:r>
              <a:rPr lang="en-US" altLang="ko-KR" sz="2000" dirty="0" smtClean="0">
                <a:latin typeface="+mn-ea"/>
              </a:rPr>
              <a:t>24</a:t>
            </a:r>
            <a:r>
              <a:rPr lang="ko-KR" altLang="en-US" sz="2000" dirty="0" smtClean="0">
                <a:latin typeface="+mn-ea"/>
              </a:rPr>
              <a:t>년 </a:t>
            </a:r>
            <a:r>
              <a:rPr lang="en-US" altLang="ko-KR" sz="2000" dirty="0" smtClean="0">
                <a:latin typeface="+mn-ea"/>
              </a:rPr>
              <a:t>1</a:t>
            </a:r>
            <a:r>
              <a:rPr lang="ko-KR" altLang="en-US" sz="2000" dirty="0" smtClean="0">
                <a:latin typeface="+mn-ea"/>
              </a:rPr>
              <a:t>월 급여범위 확대로 철수 번복</a:t>
            </a:r>
            <a:r>
              <a:rPr lang="en-US" altLang="ko-KR" sz="2000" dirty="0" smtClean="0">
                <a:latin typeface="+mn-ea"/>
              </a:rPr>
              <a:t>?</a:t>
            </a:r>
          </a:p>
          <a:p>
            <a:pPr marL="285750" indent="-285750" fontAlgn="base">
              <a:buFontTx/>
              <a:buChar char="-"/>
            </a:pPr>
            <a:endParaRPr lang="en-US" altLang="ko-KR" sz="1000" dirty="0" smtClean="0">
              <a:latin typeface="+mn-ea"/>
            </a:endParaRPr>
          </a:p>
          <a:p>
            <a:pPr marL="342900" indent="-342900" fontAlgn="base">
              <a:buFont typeface="Arial" pitchFamily="34" charset="0"/>
              <a:buChar char="•"/>
            </a:pPr>
            <a:r>
              <a:rPr lang="ko-KR" altLang="en-US" sz="2000" b="1" dirty="0" smtClean="0">
                <a:latin typeface="+mn-ea"/>
              </a:rPr>
              <a:t>결핵치료제</a:t>
            </a:r>
            <a:endParaRPr lang="en-US" altLang="ko-KR" sz="2000" b="1" dirty="0" smtClean="0">
              <a:latin typeface="+mn-ea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2000" dirty="0" smtClean="0">
                <a:latin typeface="+mn-ea"/>
              </a:rPr>
              <a:t>시장규모가 작아 제약사가 생산 기피 품목</a:t>
            </a:r>
            <a:endParaRPr lang="en-US" altLang="ko-KR" sz="2000" dirty="0" smtClean="0">
              <a:latin typeface="+mn-ea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2000" dirty="0" smtClean="0">
                <a:latin typeface="+mn-ea"/>
              </a:rPr>
              <a:t>채산성 문제로 </a:t>
            </a:r>
            <a:r>
              <a:rPr lang="en-US" altLang="ko-KR" sz="2000" dirty="0" smtClean="0">
                <a:latin typeface="+mn-ea"/>
              </a:rPr>
              <a:t>5</a:t>
            </a:r>
            <a:r>
              <a:rPr lang="ko-KR" altLang="en-US" sz="2000" dirty="0" smtClean="0">
                <a:latin typeface="+mn-ea"/>
              </a:rPr>
              <a:t>개 품목에 대한 공급중단계획 보고</a:t>
            </a:r>
            <a:endParaRPr lang="en-US" altLang="ko-KR" sz="2000" dirty="0" smtClean="0">
              <a:latin typeface="+mn-ea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2000" dirty="0" smtClean="0">
                <a:latin typeface="+mn-ea"/>
              </a:rPr>
              <a:t>이중 </a:t>
            </a:r>
            <a:r>
              <a:rPr lang="en-US" altLang="ko-KR" sz="2000" dirty="0" smtClean="0">
                <a:latin typeface="+mn-ea"/>
              </a:rPr>
              <a:t>2</a:t>
            </a:r>
            <a:r>
              <a:rPr lang="ko-KR" altLang="en-US" sz="2000" dirty="0" smtClean="0">
                <a:latin typeface="+mn-ea"/>
              </a:rPr>
              <a:t>개 품목은 </a:t>
            </a:r>
            <a:r>
              <a:rPr lang="ko-KR" altLang="en-US" sz="2000" dirty="0" err="1" smtClean="0">
                <a:latin typeface="+mn-ea"/>
              </a:rPr>
              <a:t>대체약</a:t>
            </a:r>
            <a:r>
              <a:rPr lang="ko-KR" altLang="en-US" sz="2000" dirty="0" smtClean="0">
                <a:latin typeface="+mn-ea"/>
              </a:rPr>
              <a:t> 없음</a:t>
            </a:r>
            <a:endParaRPr lang="en-US" altLang="ko-KR" sz="2000" dirty="0" smtClean="0">
              <a:latin typeface="+mn-ea"/>
            </a:endParaRPr>
          </a:p>
          <a:p>
            <a:pPr marL="285750" indent="-285750" fontAlgn="base">
              <a:buFontTx/>
              <a:buChar char="-"/>
            </a:pPr>
            <a:endParaRPr lang="en-US" altLang="ko-KR" sz="1000" dirty="0" smtClean="0">
              <a:latin typeface="+mn-ea"/>
            </a:endParaRPr>
          </a:p>
          <a:p>
            <a:pPr marL="285750" indent="-285750" fontAlgn="base">
              <a:buFont typeface="Arial" charset="0"/>
              <a:buChar char="•"/>
            </a:pPr>
            <a:r>
              <a:rPr lang="ko-KR" altLang="en-US" sz="2000" b="1" dirty="0">
                <a:latin typeface="+mn-ea"/>
              </a:rPr>
              <a:t>면역글로불린</a:t>
            </a:r>
            <a:endParaRPr lang="en-US" altLang="ko-KR" sz="2000" b="1" dirty="0">
              <a:latin typeface="+mn-ea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2000" dirty="0">
                <a:latin typeface="+mn-ea"/>
              </a:rPr>
              <a:t>소아중환의 면역결핍 치료 등에 사용</a:t>
            </a:r>
            <a:endParaRPr lang="en-US" altLang="ko-KR" sz="2000" dirty="0">
              <a:latin typeface="+mn-ea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2000" dirty="0" err="1">
                <a:latin typeface="+mn-ea"/>
              </a:rPr>
              <a:t>헌혈량</a:t>
            </a:r>
            <a:r>
              <a:rPr lang="ko-KR" altLang="en-US" sz="2000" dirty="0">
                <a:latin typeface="+mn-ea"/>
              </a:rPr>
              <a:t> 감소 및 수입 혈장 가격 상승 등으로 공급량 감소</a:t>
            </a:r>
            <a:endParaRPr lang="en-US" altLang="ko-KR" sz="2000" dirty="0">
              <a:latin typeface="+mn-ea"/>
            </a:endParaRPr>
          </a:p>
          <a:p>
            <a:pPr marL="285750" indent="-285750" fontAlgn="base">
              <a:buFontTx/>
              <a:buChar char="-"/>
            </a:pPr>
            <a:r>
              <a:rPr lang="ko-KR" altLang="en-US" sz="2000" dirty="0"/>
              <a:t>그러나 치료시급성이 없는 </a:t>
            </a:r>
            <a:r>
              <a:rPr lang="ko-KR" altLang="en-US" sz="2000" dirty="0" err="1"/>
              <a:t>비급여</a:t>
            </a:r>
            <a:r>
              <a:rPr lang="ko-KR" altLang="en-US" sz="2000" dirty="0"/>
              <a:t> 사용이 다수 사용 </a:t>
            </a:r>
            <a:r>
              <a:rPr lang="ko-KR" altLang="en-US" sz="2000" dirty="0" smtClean="0"/>
              <a:t>확인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523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시장 의존적 공급정책의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848872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특정 회사의 독점구조 강화와 신약의 고가화</a:t>
            </a:r>
            <a:endParaRPr lang="en-US" altLang="ko-KR" sz="2500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1000" dirty="0" smtClean="0"/>
          </a:p>
          <a:p>
            <a:pPr marL="114300" indent="0">
              <a:buNone/>
            </a:pPr>
            <a:r>
              <a:rPr lang="ko-KR" altLang="en-US" sz="1500" dirty="0" smtClean="0"/>
              <a:t>   </a:t>
            </a:r>
            <a:r>
              <a:rPr lang="en-US" altLang="ko-KR" sz="2000" dirty="0" smtClean="0">
                <a:latin typeface="+mj-lt"/>
              </a:rPr>
              <a:t>- </a:t>
            </a:r>
            <a:r>
              <a:rPr lang="ko-KR" altLang="en-US" sz="2000" dirty="0" smtClean="0">
                <a:latin typeface="+mj-lt"/>
              </a:rPr>
              <a:t> </a:t>
            </a:r>
            <a:r>
              <a:rPr lang="ko-KR" altLang="en-US" sz="2000" dirty="0">
                <a:latin typeface="+mj-lt"/>
              </a:rPr>
              <a:t>제약사의 인수합병이 빈번하게 늘어나면서 </a:t>
            </a:r>
            <a:r>
              <a:rPr lang="en-US" altLang="ko-KR" sz="2000" dirty="0">
                <a:latin typeface="+mj-lt"/>
              </a:rPr>
              <a:t>10</a:t>
            </a:r>
            <a:r>
              <a:rPr lang="ko-KR" altLang="en-US" sz="2000" dirty="0">
                <a:latin typeface="+mj-lt"/>
              </a:rPr>
              <a:t>대 </a:t>
            </a:r>
            <a:r>
              <a:rPr lang="ko-KR" altLang="en-US" sz="2000" dirty="0" err="1">
                <a:latin typeface="+mj-lt"/>
              </a:rPr>
              <a:t>초국적</a:t>
            </a:r>
            <a:r>
              <a:rPr lang="ko-KR" altLang="en-US" sz="2000" dirty="0">
                <a:latin typeface="+mj-lt"/>
              </a:rPr>
              <a:t> </a:t>
            </a:r>
            <a:r>
              <a:rPr lang="ko-KR" altLang="en-US" sz="2000" dirty="0" smtClean="0">
                <a:latin typeface="+mj-lt"/>
              </a:rPr>
              <a:t>제약기업</a:t>
            </a:r>
            <a:endParaRPr lang="en-US" altLang="ko-KR" sz="2000" dirty="0" smtClean="0">
              <a:latin typeface="+mj-lt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j-lt"/>
              </a:rPr>
              <a:t> </a:t>
            </a:r>
            <a:r>
              <a:rPr lang="en-US" altLang="ko-KR" sz="2000" dirty="0" smtClean="0">
                <a:latin typeface="+mj-lt"/>
              </a:rPr>
              <a:t>     </a:t>
            </a:r>
            <a:r>
              <a:rPr lang="ko-KR" altLang="en-US" sz="2000" dirty="0" smtClean="0">
                <a:latin typeface="+mj-lt"/>
              </a:rPr>
              <a:t>매출비중이 </a:t>
            </a:r>
            <a:r>
              <a:rPr lang="ko-KR" altLang="en-US" sz="2000" dirty="0">
                <a:latin typeface="+mj-lt"/>
              </a:rPr>
              <a:t>절반 이 상으로 </a:t>
            </a:r>
            <a:r>
              <a:rPr lang="ko-KR" altLang="en-US" sz="2000" dirty="0" smtClean="0">
                <a:latin typeface="+mj-lt"/>
              </a:rPr>
              <a:t>증가함</a:t>
            </a:r>
            <a:endParaRPr lang="en-US" altLang="ko-KR" sz="2000" dirty="0" smtClean="0">
              <a:latin typeface="+mj-lt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j-lt"/>
              </a:rPr>
              <a:t> </a:t>
            </a:r>
            <a:r>
              <a:rPr lang="en-US" altLang="ko-KR" sz="2000" dirty="0" smtClean="0">
                <a:latin typeface="+mj-lt"/>
              </a:rPr>
              <a:t> - </a:t>
            </a:r>
            <a:r>
              <a:rPr lang="ko-KR" altLang="en-US" sz="2000" dirty="0" smtClean="0">
                <a:latin typeface="+mj-lt"/>
              </a:rPr>
              <a:t>신약에 </a:t>
            </a:r>
            <a:r>
              <a:rPr lang="ko-KR" altLang="en-US" sz="2000" dirty="0">
                <a:latin typeface="+mj-lt"/>
              </a:rPr>
              <a:t>수십</a:t>
            </a:r>
            <a:r>
              <a:rPr lang="en-US" altLang="ko-KR" sz="2000" dirty="0">
                <a:latin typeface="+mj-lt"/>
              </a:rPr>
              <a:t>, </a:t>
            </a:r>
            <a:r>
              <a:rPr lang="ko-KR" altLang="en-US" sz="2000" dirty="0">
                <a:latin typeface="+mj-lt"/>
              </a:rPr>
              <a:t>수백 개의 연관특허를 만들어 경쟁제약사의 </a:t>
            </a:r>
            <a:r>
              <a:rPr lang="ko-KR" altLang="en-US" sz="2000" dirty="0" err="1" smtClean="0">
                <a:latin typeface="+mj-lt"/>
              </a:rPr>
              <a:t>제네릭</a:t>
            </a:r>
            <a:endParaRPr lang="en-US" altLang="ko-KR" sz="2000" dirty="0" smtClean="0">
              <a:latin typeface="+mj-lt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j-lt"/>
              </a:rPr>
              <a:t> </a:t>
            </a:r>
            <a:r>
              <a:rPr lang="en-US" altLang="ko-KR" sz="2000" dirty="0" smtClean="0">
                <a:latin typeface="+mj-lt"/>
              </a:rPr>
              <a:t>  </a:t>
            </a:r>
            <a:r>
              <a:rPr lang="ko-KR" altLang="en-US" sz="2000" dirty="0" smtClean="0">
                <a:latin typeface="+mj-lt"/>
              </a:rPr>
              <a:t> </a:t>
            </a:r>
            <a:r>
              <a:rPr lang="ko-KR" altLang="en-US" sz="2000" dirty="0">
                <a:latin typeface="+mj-lt"/>
              </a:rPr>
              <a:t>개발을 가로막고 있음</a:t>
            </a:r>
            <a:r>
              <a:rPr lang="en-US" altLang="ko-KR" sz="2000" dirty="0">
                <a:latin typeface="+mj-lt"/>
              </a:rPr>
              <a:t>. </a:t>
            </a:r>
            <a:endParaRPr lang="en-US" altLang="ko-KR" sz="2000" dirty="0" smtClean="0">
              <a:latin typeface="+mj-lt"/>
            </a:endParaRPr>
          </a:p>
          <a:p>
            <a:pPr marL="114300" indent="0">
              <a:buNone/>
            </a:pPr>
            <a:endParaRPr lang="en-US" altLang="ko-KR" sz="1000" dirty="0" smtClean="0">
              <a:latin typeface="+mj-lt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j-lt"/>
              </a:rPr>
              <a:t> </a:t>
            </a:r>
            <a:r>
              <a:rPr lang="en-US" altLang="ko-KR" sz="2000" b="1" dirty="0" smtClean="0">
                <a:latin typeface="+mj-lt"/>
                <a:sym typeface="Wingdings" pitchFamily="2" charset="2"/>
              </a:rPr>
              <a:t></a:t>
            </a:r>
            <a:r>
              <a:rPr lang="en-US" altLang="ko-KR" sz="2000" b="1" dirty="0" smtClean="0">
                <a:latin typeface="+mj-lt"/>
              </a:rPr>
              <a:t> </a:t>
            </a:r>
            <a:r>
              <a:rPr lang="ko-KR" altLang="en-US" sz="2000" b="1" dirty="0" smtClean="0">
                <a:latin typeface="+mj-lt"/>
              </a:rPr>
              <a:t>신약의 </a:t>
            </a:r>
            <a:r>
              <a:rPr lang="ko-KR" altLang="en-US" sz="2000" b="1" dirty="0">
                <a:latin typeface="+mj-lt"/>
              </a:rPr>
              <a:t>가격과 독점유지 기간이 점차 증가하고 있음</a:t>
            </a:r>
            <a:r>
              <a:rPr lang="en-US" altLang="ko-KR" sz="2000" b="1" dirty="0">
                <a:latin typeface="+mj-lt"/>
              </a:rPr>
              <a:t>. </a:t>
            </a:r>
            <a:endParaRPr lang="en-US" altLang="ko-KR" sz="2000" b="1" dirty="0" smtClean="0">
              <a:latin typeface="+mj-lt"/>
            </a:endParaRPr>
          </a:p>
          <a:p>
            <a:pPr marL="114300" indent="0">
              <a:buNone/>
            </a:pPr>
            <a:endParaRPr lang="en-US" altLang="ko-KR" sz="2000" b="1" dirty="0" smtClean="0">
              <a:latin typeface="+mj-lt"/>
            </a:endParaRPr>
          </a:p>
          <a:p>
            <a:pPr marL="114300" indent="0">
              <a:buNone/>
            </a:pPr>
            <a:r>
              <a:rPr lang="en-US" altLang="ko-KR" sz="2000" dirty="0" smtClean="0">
                <a:latin typeface="+mj-lt"/>
              </a:rPr>
              <a:t>    ** (</a:t>
            </a:r>
            <a:r>
              <a:rPr lang="ko-KR" altLang="en-US" sz="2000" dirty="0" smtClean="0">
                <a:latin typeface="+mj-lt"/>
              </a:rPr>
              <a:t>외국사례</a:t>
            </a:r>
            <a:r>
              <a:rPr lang="en-US" altLang="ko-KR" sz="2000" dirty="0" smtClean="0">
                <a:latin typeface="+mj-lt"/>
              </a:rPr>
              <a:t>)</a:t>
            </a:r>
            <a:r>
              <a:rPr lang="ko-KR" altLang="en-US" sz="2000" dirty="0" smtClean="0">
                <a:latin typeface="+mj-lt"/>
              </a:rPr>
              <a:t> </a:t>
            </a:r>
            <a:endParaRPr lang="en-US" altLang="ko-KR" sz="2000" dirty="0" smtClean="0">
              <a:latin typeface="+mj-lt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j-lt"/>
              </a:rPr>
              <a:t> </a:t>
            </a:r>
            <a:r>
              <a:rPr lang="en-US" altLang="ko-KR" sz="2000" dirty="0" smtClean="0">
                <a:latin typeface="+mj-lt"/>
              </a:rPr>
              <a:t>   -  </a:t>
            </a:r>
            <a:r>
              <a:rPr lang="ko-KR" altLang="en-US" sz="2000" dirty="0" smtClean="0">
                <a:latin typeface="+mj-lt"/>
              </a:rPr>
              <a:t>미국</a:t>
            </a:r>
            <a:r>
              <a:rPr lang="en-US" altLang="ko-KR" sz="2000" dirty="0" smtClean="0">
                <a:latin typeface="+mj-lt"/>
              </a:rPr>
              <a:t>:</a:t>
            </a:r>
            <a:r>
              <a:rPr lang="ko-KR" altLang="en-US" sz="2000" dirty="0" smtClean="0">
                <a:latin typeface="+mj-lt"/>
              </a:rPr>
              <a:t> </a:t>
            </a:r>
            <a:r>
              <a:rPr lang="ko-KR" altLang="en-US" sz="2000" dirty="0">
                <a:latin typeface="+mj-lt"/>
              </a:rPr>
              <a:t>인플레이션 </a:t>
            </a:r>
            <a:r>
              <a:rPr lang="ko-KR" altLang="en-US" sz="2000" dirty="0" err="1">
                <a:latin typeface="+mj-lt"/>
              </a:rPr>
              <a:t>감축법을</a:t>
            </a:r>
            <a:r>
              <a:rPr lang="ko-KR" altLang="en-US" sz="2000" dirty="0">
                <a:latin typeface="+mj-lt"/>
              </a:rPr>
              <a:t> 통해 </a:t>
            </a:r>
            <a:r>
              <a:rPr lang="ko-KR" altLang="en-US" sz="2000" dirty="0" smtClean="0">
                <a:latin typeface="+mj-lt"/>
              </a:rPr>
              <a:t>정부 </a:t>
            </a:r>
            <a:r>
              <a:rPr lang="ko-KR" altLang="en-US" sz="2000" dirty="0" err="1" smtClean="0">
                <a:latin typeface="+mj-lt"/>
              </a:rPr>
              <a:t>가격협상권</a:t>
            </a:r>
            <a:r>
              <a:rPr lang="en-US" altLang="ko-KR" sz="2000" dirty="0" smtClean="0">
                <a:latin typeface="+mj-lt"/>
              </a:rPr>
              <a:t> </a:t>
            </a:r>
            <a:r>
              <a:rPr lang="ko-KR" altLang="en-US" sz="2000" dirty="0" smtClean="0">
                <a:latin typeface="+mj-lt"/>
              </a:rPr>
              <a:t>강화</a:t>
            </a:r>
            <a:endParaRPr lang="en-US" altLang="ko-KR" sz="2000" dirty="0" smtClean="0">
              <a:latin typeface="+mj-lt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j-lt"/>
              </a:rPr>
              <a:t> </a:t>
            </a:r>
            <a:r>
              <a:rPr lang="en-US" altLang="ko-KR" sz="2000" dirty="0" smtClean="0">
                <a:latin typeface="+mj-lt"/>
              </a:rPr>
              <a:t>   -  </a:t>
            </a:r>
            <a:r>
              <a:rPr lang="ko-KR" altLang="en-US" sz="2000" dirty="0" smtClean="0">
                <a:latin typeface="+mj-lt"/>
              </a:rPr>
              <a:t>유럽</a:t>
            </a:r>
            <a:r>
              <a:rPr lang="en-US" altLang="ko-KR" sz="2000" dirty="0" smtClean="0">
                <a:latin typeface="+mj-lt"/>
              </a:rPr>
              <a:t>: EU</a:t>
            </a:r>
            <a:r>
              <a:rPr lang="ko-KR" altLang="en-US" sz="2000" dirty="0" smtClean="0">
                <a:latin typeface="+mj-lt"/>
              </a:rPr>
              <a:t>내 국가간 연합으로 </a:t>
            </a:r>
            <a:r>
              <a:rPr lang="ko-KR" altLang="en-US" sz="2000" dirty="0">
                <a:latin typeface="+mj-lt"/>
              </a:rPr>
              <a:t>가격협상에 </a:t>
            </a:r>
            <a:r>
              <a:rPr lang="ko-KR" altLang="en-US" sz="2000" dirty="0" smtClean="0">
                <a:latin typeface="+mj-lt"/>
              </a:rPr>
              <a:t>대응</a:t>
            </a:r>
            <a:endParaRPr lang="en-US" altLang="ko-KR" sz="2000" dirty="0" smtClean="0">
              <a:latin typeface="+mj-lt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j-lt"/>
              </a:rPr>
              <a:t> </a:t>
            </a:r>
            <a:r>
              <a:rPr lang="en-US" altLang="ko-KR" sz="2000" dirty="0" smtClean="0">
                <a:latin typeface="+mj-lt"/>
              </a:rPr>
              <a:t>   -  UN </a:t>
            </a:r>
            <a:r>
              <a:rPr lang="ko-KR" altLang="en-US" sz="2000" dirty="0">
                <a:latin typeface="+mj-lt"/>
              </a:rPr>
              <a:t>및 </a:t>
            </a:r>
            <a:r>
              <a:rPr lang="en-US" altLang="ko-KR" sz="2000" dirty="0" smtClean="0">
                <a:latin typeface="+mj-lt"/>
              </a:rPr>
              <a:t>WHO: </a:t>
            </a:r>
            <a:r>
              <a:rPr lang="ko-KR" altLang="en-US" sz="2000" dirty="0" smtClean="0">
                <a:latin typeface="+mj-lt"/>
              </a:rPr>
              <a:t> 제약기업 </a:t>
            </a:r>
            <a:r>
              <a:rPr lang="ko-KR" altLang="en-US" sz="2000" dirty="0">
                <a:latin typeface="+mj-lt"/>
              </a:rPr>
              <a:t>투명성을 </a:t>
            </a:r>
            <a:r>
              <a:rPr lang="ko-KR" altLang="en-US" sz="2000" dirty="0" smtClean="0">
                <a:latin typeface="+mj-lt"/>
              </a:rPr>
              <a:t>요구하는 보고서 </a:t>
            </a:r>
            <a:r>
              <a:rPr lang="ko-KR" altLang="en-US" sz="2000" dirty="0">
                <a:latin typeface="+mj-lt"/>
              </a:rPr>
              <a:t>및 </a:t>
            </a:r>
            <a:r>
              <a:rPr lang="ko-KR" altLang="en-US" sz="2000" dirty="0" smtClean="0">
                <a:latin typeface="+mj-lt"/>
              </a:rPr>
              <a:t>결의안 발표</a:t>
            </a:r>
            <a:r>
              <a:rPr lang="en-US" altLang="ko-KR" sz="2000" dirty="0" smtClean="0">
                <a:latin typeface="+mj-lt"/>
              </a:rPr>
              <a:t> </a:t>
            </a:r>
            <a:endParaRPr lang="ko-KR" altLang="en-US" sz="2000" dirty="0">
              <a:latin typeface="+mj-lt"/>
            </a:endParaRPr>
          </a:p>
          <a:p>
            <a:endParaRPr lang="en-US" altLang="ko-KR" sz="8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150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자료독점권 </a:t>
            </a:r>
            <a:r>
              <a:rPr lang="ko-KR" altLang="en-US" dirty="0" smtClean="0"/>
              <a:t>강화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776864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의약품 특허 독점을 제한하는 특허법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en-US" altLang="ko-KR" sz="12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제</a:t>
            </a:r>
            <a:r>
              <a:rPr lang="en-US" altLang="ko-KR" sz="2000" dirty="0"/>
              <a:t>106</a:t>
            </a:r>
            <a:r>
              <a:rPr lang="ko-KR" altLang="en-US" sz="2000" dirty="0"/>
              <a:t>조의</a:t>
            </a:r>
            <a:r>
              <a:rPr lang="en-US" altLang="ko-KR" sz="2000" dirty="0"/>
              <a:t>2 </a:t>
            </a:r>
            <a:r>
              <a:rPr lang="ko-KR" altLang="en-US" sz="2000" dirty="0"/>
              <a:t>제</a:t>
            </a:r>
            <a:r>
              <a:rPr lang="en-US" altLang="ko-KR" sz="2000" dirty="0"/>
              <a:t>1</a:t>
            </a:r>
            <a:r>
              <a:rPr lang="ko-KR" altLang="en-US" sz="2000" dirty="0"/>
              <a:t>항은 ‘정부는 특허발명이 </a:t>
            </a:r>
            <a:r>
              <a:rPr lang="ko-KR" altLang="en-US" sz="2000" b="1" dirty="0"/>
              <a:t>국가 비상사태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극도의 긴급상황 또는 공공의 이익</a:t>
            </a:r>
            <a:r>
              <a:rPr lang="ko-KR" altLang="en-US" sz="2000" dirty="0"/>
              <a:t>을 위하여 비상업적으로 실시할 필요가 있다고 인정하는 경우’에 특허권 제한을 취할 수 있다</a:t>
            </a:r>
            <a:r>
              <a:rPr lang="en-US" altLang="ko-KR" sz="2000" dirty="0" smtClean="0"/>
              <a:t>.</a:t>
            </a:r>
          </a:p>
          <a:p>
            <a:pPr>
              <a:buFontTx/>
              <a:buChar char="-"/>
            </a:pPr>
            <a:endParaRPr lang="en-US" altLang="ko-KR" sz="2000" dirty="0"/>
          </a:p>
          <a:p>
            <a:pPr>
              <a:buFontTx/>
              <a:buChar char="-"/>
            </a:pPr>
            <a:r>
              <a:rPr lang="ko-KR" altLang="en-US" sz="2000" dirty="0" smtClean="0"/>
              <a:t>제</a:t>
            </a:r>
            <a:r>
              <a:rPr lang="en-US" altLang="ko-KR" sz="2000" dirty="0"/>
              <a:t>106</a:t>
            </a:r>
            <a:r>
              <a:rPr lang="ko-KR" altLang="en-US" sz="2000" dirty="0"/>
              <a:t>조 제</a:t>
            </a:r>
            <a:r>
              <a:rPr lang="en-US" altLang="ko-KR" sz="2000" dirty="0"/>
              <a:t>1</a:t>
            </a:r>
            <a:r>
              <a:rPr lang="ko-KR" altLang="en-US" sz="2000" dirty="0"/>
              <a:t>항에 따라 </a:t>
            </a:r>
            <a:r>
              <a:rPr lang="ko-KR" altLang="en-US" sz="2000" b="1" dirty="0"/>
              <a:t>전시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사변 또는 국방상 필요한 경우 </a:t>
            </a:r>
            <a:r>
              <a:rPr lang="ko-KR" altLang="en-US" sz="2000" dirty="0"/>
              <a:t>특허권을 수용할 수 </a:t>
            </a:r>
            <a:r>
              <a:rPr lang="ko-KR" altLang="en-US" sz="2000" dirty="0" smtClean="0"/>
              <a:t>있다</a:t>
            </a:r>
            <a:r>
              <a:rPr lang="en-US" altLang="ko-KR" sz="2000" dirty="0" smtClean="0"/>
              <a:t>.</a:t>
            </a:r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제</a:t>
            </a:r>
            <a:r>
              <a:rPr lang="en-US" altLang="ko-KR" sz="2000" dirty="0"/>
              <a:t>107</a:t>
            </a:r>
            <a:r>
              <a:rPr lang="ko-KR" altLang="en-US" sz="2000" dirty="0"/>
              <a:t>조 제</a:t>
            </a:r>
            <a:r>
              <a:rPr lang="en-US" altLang="ko-KR" sz="2000" dirty="0"/>
              <a:t>1</a:t>
            </a:r>
            <a:r>
              <a:rPr lang="ko-KR" altLang="en-US" sz="2000" dirty="0"/>
              <a:t>항에 따라 </a:t>
            </a:r>
            <a:r>
              <a:rPr lang="ko-KR" altLang="en-US" sz="2000" b="1" dirty="0"/>
              <a:t>‘특허발명이 정당한 </a:t>
            </a:r>
            <a:r>
              <a:rPr lang="ko-KR" altLang="en-US" sz="2000" b="1" dirty="0" err="1"/>
              <a:t>이유없이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3</a:t>
            </a:r>
            <a:r>
              <a:rPr lang="ko-KR" altLang="en-US" sz="2000" b="1" dirty="0" err="1"/>
              <a:t>년이상</a:t>
            </a:r>
            <a:r>
              <a:rPr lang="ko-KR" altLang="en-US" sz="2000" b="1" dirty="0"/>
              <a:t> 국내에서 실시되고 있지 아니</a:t>
            </a:r>
            <a:r>
              <a:rPr lang="ko-KR" altLang="en-US" sz="2000" dirty="0"/>
              <a:t>’하거나 </a:t>
            </a:r>
            <a:r>
              <a:rPr lang="ko-KR" altLang="en-US" sz="2000" b="1" dirty="0"/>
              <a:t>‘특허발명의 실시가 공공의 이익을 위하여 특히 필요한’ </a:t>
            </a:r>
            <a:r>
              <a:rPr lang="ko-KR" altLang="en-US" sz="2000" dirty="0"/>
              <a:t>등의 경우에 특허발명을 실시하려는 자는 특허청장에 </a:t>
            </a:r>
            <a:r>
              <a:rPr lang="ko-KR" altLang="en-US" sz="2000" dirty="0" err="1"/>
              <a:t>통상실시권에</a:t>
            </a:r>
            <a:r>
              <a:rPr lang="ko-KR" altLang="en-US" sz="2000" dirty="0"/>
              <a:t> 관한 재정을 받아 해당 특허권을 제한할 수 </a:t>
            </a:r>
            <a:r>
              <a:rPr lang="ko-KR" altLang="en-US" sz="2000" dirty="0" smtClean="0"/>
              <a:t>있다</a:t>
            </a:r>
            <a:r>
              <a:rPr lang="en-US" altLang="ko-KR" sz="2000" dirty="0"/>
              <a:t>. </a:t>
            </a:r>
            <a:endParaRPr lang="ko-KR" altLang="en-US" sz="2000" dirty="0"/>
          </a:p>
          <a:p>
            <a:endParaRPr lang="ko-KR" altLang="en-US" sz="2800" dirty="0"/>
          </a:p>
          <a:p>
            <a:endParaRPr lang="ko-KR" altLang="en-US" sz="2500" b="1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628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자료독점권 </a:t>
            </a:r>
            <a:r>
              <a:rPr lang="ko-KR" altLang="en-US" dirty="0" smtClean="0"/>
              <a:t>강화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848872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자료독점권 제한을 제한하는 약사법 개악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en-US" altLang="ko-KR" sz="10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약사법 </a:t>
            </a:r>
            <a:r>
              <a:rPr lang="ko-KR" altLang="en-US" sz="2000" dirty="0">
                <a:latin typeface="+mn-ea"/>
              </a:rPr>
              <a:t>개정법률안 제 </a:t>
            </a:r>
            <a:r>
              <a:rPr lang="en-US" altLang="ko-KR" sz="2000" dirty="0">
                <a:latin typeface="+mn-ea"/>
              </a:rPr>
              <a:t>31</a:t>
            </a:r>
            <a:r>
              <a:rPr lang="ko-KR" altLang="en-US" sz="2000" dirty="0">
                <a:latin typeface="+mn-ea"/>
              </a:rPr>
              <a:t>조의</a:t>
            </a:r>
            <a:r>
              <a:rPr lang="en-US" altLang="ko-KR" sz="2000" dirty="0">
                <a:latin typeface="+mn-ea"/>
              </a:rPr>
              <a:t>6 </a:t>
            </a:r>
            <a:r>
              <a:rPr lang="ko-KR" altLang="en-US" sz="2000" dirty="0">
                <a:latin typeface="+mn-ea"/>
              </a:rPr>
              <a:t>제 </a:t>
            </a:r>
            <a:r>
              <a:rPr lang="en-US" altLang="ko-KR" sz="2000" dirty="0">
                <a:latin typeface="+mn-ea"/>
              </a:rPr>
              <a:t>2</a:t>
            </a:r>
            <a:r>
              <a:rPr lang="ko-KR" altLang="en-US" sz="2000" dirty="0">
                <a:latin typeface="+mn-ea"/>
              </a:rPr>
              <a:t>항은 </a:t>
            </a:r>
            <a:r>
              <a:rPr lang="ko-KR" altLang="en-US" sz="2000" dirty="0" smtClean="0">
                <a:latin typeface="+mn-ea"/>
              </a:rPr>
              <a:t>자료보호의약품의 </a:t>
            </a:r>
            <a:endParaRPr lang="en-US" altLang="ko-KR" sz="2000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품목허가를 받은 자가 </a:t>
            </a:r>
            <a:r>
              <a:rPr lang="ko-KR" altLang="en-US" sz="2000" dirty="0">
                <a:latin typeface="+mn-ea"/>
              </a:rPr>
              <a:t>타 회사의 자료이용을 동의한 경우</a:t>
            </a:r>
            <a:r>
              <a:rPr lang="en-US" altLang="ko-KR" sz="2000" dirty="0">
                <a:latin typeface="+mn-ea"/>
              </a:rPr>
              <a:t>(1</a:t>
            </a:r>
            <a:r>
              <a:rPr lang="ko-KR" altLang="en-US" sz="2000" dirty="0">
                <a:latin typeface="+mn-ea"/>
              </a:rPr>
              <a:t>호</a:t>
            </a:r>
            <a:r>
              <a:rPr lang="en-US" altLang="ko-KR" sz="2000" dirty="0">
                <a:latin typeface="+mn-ea"/>
              </a:rPr>
              <a:t>), </a:t>
            </a:r>
            <a:endParaRPr lang="en-US" altLang="ko-KR" sz="2000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또는 </a:t>
            </a:r>
            <a:r>
              <a:rPr lang="ko-KR" altLang="en-US" sz="2000" dirty="0">
                <a:latin typeface="+mn-ea"/>
              </a:rPr>
              <a:t>식품의약품안전처장이 「공중보건 위기대응 의료제품의 </a:t>
            </a:r>
            <a:endParaRPr lang="en-US" altLang="ko-KR" sz="2000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개발촉진 </a:t>
            </a:r>
            <a:r>
              <a:rPr lang="ko-KR" altLang="en-US" sz="2000" dirty="0">
                <a:latin typeface="+mn-ea"/>
              </a:rPr>
              <a:t>및 긴급 공급을 위한 특별법」에 따라 공중보건 </a:t>
            </a:r>
            <a:r>
              <a:rPr lang="ko-KR" altLang="en-US" sz="2000" dirty="0" smtClean="0">
                <a:latin typeface="+mn-ea"/>
              </a:rPr>
              <a:t>위기</a:t>
            </a:r>
            <a:endParaRPr lang="en-US" altLang="ko-KR" sz="2000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대응 </a:t>
            </a:r>
            <a:r>
              <a:rPr lang="ko-KR" altLang="en-US" sz="2000" dirty="0">
                <a:latin typeface="+mn-ea"/>
              </a:rPr>
              <a:t>의약품으로 필요하다고 인정하는 경우</a:t>
            </a:r>
            <a:r>
              <a:rPr lang="en-US" altLang="ko-KR" sz="2000" dirty="0">
                <a:latin typeface="+mn-ea"/>
              </a:rPr>
              <a:t>(2</a:t>
            </a:r>
            <a:r>
              <a:rPr lang="ko-KR" altLang="en-US" sz="2000" dirty="0">
                <a:latin typeface="+mn-ea"/>
              </a:rPr>
              <a:t>호</a:t>
            </a:r>
            <a:r>
              <a:rPr lang="en-US" altLang="ko-KR" sz="2000" dirty="0">
                <a:latin typeface="+mn-ea"/>
              </a:rPr>
              <a:t>)</a:t>
            </a:r>
            <a:r>
              <a:rPr lang="ko-KR" altLang="en-US" sz="2000" dirty="0">
                <a:latin typeface="+mn-ea"/>
              </a:rPr>
              <a:t>로 </a:t>
            </a:r>
            <a:r>
              <a:rPr lang="ko-KR" altLang="en-US" sz="2000" dirty="0" smtClean="0">
                <a:latin typeface="+mn-ea"/>
              </a:rPr>
              <a:t>명시한다</a:t>
            </a:r>
            <a:r>
              <a:rPr lang="en-US" altLang="ko-KR" sz="2000" dirty="0" smtClean="0">
                <a:latin typeface="+mn-ea"/>
              </a:rPr>
              <a:t>. </a:t>
            </a:r>
            <a:endParaRPr lang="en-US" altLang="ko-KR" sz="2000" dirty="0" smtClean="0">
              <a:latin typeface="+mn-ea"/>
            </a:endParaRPr>
          </a:p>
          <a:p>
            <a:pPr marL="114300" indent="0">
              <a:buNone/>
            </a:pPr>
            <a:endParaRPr lang="en-US" altLang="ko-KR" sz="2000" dirty="0">
              <a:latin typeface="+mn-ea"/>
            </a:endParaRPr>
          </a:p>
          <a:p>
            <a:pPr marL="114300" indent="0">
              <a:buNone/>
            </a:pPr>
            <a:endParaRPr lang="en-US" altLang="ko-KR" sz="8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2000" dirty="0"/>
              <a:t>약사법 상 ‘공중보건 위기대응 의약품’은 코로나</a:t>
            </a:r>
            <a:r>
              <a:rPr lang="en-US" altLang="ko-KR" sz="2000" dirty="0"/>
              <a:t>19</a:t>
            </a:r>
            <a:r>
              <a:rPr lang="ko-KR" altLang="en-US" sz="2000" dirty="0"/>
              <a:t>와 </a:t>
            </a:r>
            <a:r>
              <a:rPr lang="ko-KR" altLang="en-US" sz="2000" b="1" dirty="0"/>
              <a:t>같은 </a:t>
            </a:r>
            <a:r>
              <a:rPr lang="ko-KR" altLang="en-US" sz="2000" b="1" dirty="0" err="1" smtClean="0"/>
              <a:t>감염병</a:t>
            </a:r>
            <a:endParaRPr lang="en-US" altLang="ko-KR" sz="2000" b="1" dirty="0" smtClean="0"/>
          </a:p>
          <a:p>
            <a:pPr marL="114300" indent="0">
              <a:buNone/>
            </a:pPr>
            <a:r>
              <a:rPr lang="en-US" altLang="ko-KR" sz="2000" b="1" dirty="0"/>
              <a:t> 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r>
              <a:rPr lang="ko-KR" altLang="en-US" sz="2000" b="1" dirty="0"/>
              <a:t>위기경보 ‘심각’단계에 해당하는 전염병 상황에서만 </a:t>
            </a:r>
            <a:r>
              <a:rPr lang="ko-KR" altLang="en-US" sz="2000" b="1" dirty="0" smtClean="0"/>
              <a:t>자료독점권을</a:t>
            </a:r>
            <a:endParaRPr lang="en-US" altLang="ko-KR" sz="2000" b="1" dirty="0" smtClean="0"/>
          </a:p>
          <a:p>
            <a:pPr marL="114300" indent="0">
              <a:buNone/>
            </a:pPr>
            <a:r>
              <a:rPr lang="en-US" altLang="ko-KR" sz="2000" b="1" dirty="0"/>
              <a:t> 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 </a:t>
            </a:r>
            <a:r>
              <a:rPr lang="ko-KR" altLang="en-US" sz="2000" b="1" dirty="0"/>
              <a:t>제한</a:t>
            </a:r>
            <a:r>
              <a:rPr lang="ko-KR" altLang="en-US" sz="2000" dirty="0"/>
              <a:t>할 수 있기 </a:t>
            </a:r>
            <a:r>
              <a:rPr lang="ko-KR" altLang="en-US" sz="2000" dirty="0" smtClean="0"/>
              <a:t>때문에 </a:t>
            </a:r>
            <a:r>
              <a:rPr lang="ko-KR" altLang="en-US" sz="2000" dirty="0"/>
              <a:t>특허법상 특허권 제한보다 훨씬 </a:t>
            </a:r>
            <a:r>
              <a:rPr lang="ko-KR" altLang="en-US" sz="2000" dirty="0" smtClean="0"/>
              <a:t>제한적으로</a:t>
            </a:r>
            <a:endParaRPr lang="en-US" altLang="ko-KR" sz="2000" dirty="0" smtClean="0"/>
          </a:p>
          <a:p>
            <a:pPr marL="114300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 적용할 가능성이 있다</a:t>
            </a:r>
            <a:r>
              <a:rPr lang="en-US" altLang="ko-KR" sz="2000" dirty="0" smtClean="0"/>
              <a:t>.</a:t>
            </a:r>
            <a:endParaRPr lang="ko-KR" altLang="en-US" sz="2000" dirty="0">
              <a:latin typeface="+mn-ea"/>
            </a:endParaRPr>
          </a:p>
          <a:p>
            <a:endParaRPr lang="ko-KR" altLang="en-US" sz="2800" dirty="0"/>
          </a:p>
          <a:p>
            <a:endParaRPr lang="ko-KR" altLang="en-US" sz="2500" b="1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037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의약품 공공성 강화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56084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en-US" altLang="ko-KR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‘</a:t>
            </a:r>
            <a:r>
              <a:rPr lang="ko-KR" altLang="en-US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의약품 </a:t>
            </a:r>
            <a:r>
              <a:rPr lang="ko-KR" altLang="en-US" sz="2700" b="1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접근성</a:t>
            </a:r>
            <a:r>
              <a:rPr lang="en-US" altLang="ko-KR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이란</a:t>
            </a:r>
            <a:r>
              <a:rPr lang="en-US" altLang="ko-KR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?</a:t>
            </a:r>
            <a:endParaRPr lang="en-US" altLang="ko-KR" sz="2000" dirty="0">
              <a:latin typeface="+mn-ea"/>
            </a:endParaRPr>
          </a:p>
          <a:p>
            <a:pPr marL="114300" indent="0">
              <a:lnSpc>
                <a:spcPts val="3500"/>
              </a:lnSpc>
              <a:buNone/>
            </a:pPr>
            <a:endParaRPr lang="en-US" altLang="ko-KR" sz="1000" dirty="0" smtClean="0">
              <a:latin typeface="+mn-ea"/>
            </a:endParaRPr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sz="2100" dirty="0" smtClean="0">
                <a:latin typeface="+mn-ea"/>
              </a:rPr>
              <a:t>  - </a:t>
            </a:r>
            <a:r>
              <a:rPr lang="ko-KR" altLang="en-US" sz="2100" dirty="0"/>
              <a:t>필요하지만 아직 개발되지 않은 </a:t>
            </a:r>
            <a:r>
              <a:rPr lang="ko-KR" altLang="en-US" sz="2100" dirty="0" smtClean="0"/>
              <a:t>의약품</a:t>
            </a:r>
            <a:endParaRPr lang="en-US" altLang="ko-KR" sz="2100" dirty="0" smtClean="0"/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-</a:t>
            </a:r>
            <a:r>
              <a:rPr lang="ko-KR" altLang="en-US" sz="2100" dirty="0" smtClean="0"/>
              <a:t> </a:t>
            </a:r>
            <a:r>
              <a:rPr lang="ko-KR" altLang="en-US" sz="2100" dirty="0"/>
              <a:t>높은 가격으로 인해 사용하지 못하는 </a:t>
            </a:r>
            <a:r>
              <a:rPr lang="ko-KR" altLang="en-US" sz="2100" dirty="0" smtClean="0"/>
              <a:t>의약품</a:t>
            </a:r>
            <a:endParaRPr lang="en-US" altLang="ko-KR" sz="2100" dirty="0" smtClean="0"/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- </a:t>
            </a:r>
            <a:r>
              <a:rPr lang="ko-KR" altLang="en-US" sz="2100" dirty="0" smtClean="0"/>
              <a:t>필수의약품이지만 </a:t>
            </a:r>
            <a:r>
              <a:rPr lang="ko-KR" altLang="en-US" sz="2100" dirty="0"/>
              <a:t>생산</a:t>
            </a:r>
            <a:r>
              <a:rPr lang="en-US" altLang="ko-KR" sz="2100" dirty="0"/>
              <a:t>, </a:t>
            </a:r>
            <a:r>
              <a:rPr lang="ko-KR" altLang="en-US" sz="2100" dirty="0"/>
              <a:t>유통 문제로 공급되지 않는 </a:t>
            </a:r>
            <a:r>
              <a:rPr lang="ko-KR" altLang="en-US" sz="2100" dirty="0" smtClean="0"/>
              <a:t>의약품</a:t>
            </a:r>
            <a:endParaRPr lang="en-US" altLang="ko-KR" sz="2100" dirty="0" smtClean="0"/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sz="2100" dirty="0"/>
              <a:t> </a:t>
            </a:r>
            <a:r>
              <a:rPr lang="en-US" altLang="ko-KR" sz="2100" dirty="0" smtClean="0"/>
              <a:t>  - </a:t>
            </a:r>
            <a:r>
              <a:rPr lang="ko-KR" altLang="en-US" sz="2100" dirty="0" smtClean="0"/>
              <a:t>기타 </a:t>
            </a:r>
            <a:r>
              <a:rPr lang="ko-KR" altLang="en-US" sz="2100" dirty="0"/>
              <a:t>절차적</a:t>
            </a:r>
            <a:r>
              <a:rPr lang="en-US" altLang="ko-KR" sz="2100" dirty="0"/>
              <a:t>, </a:t>
            </a:r>
            <a:r>
              <a:rPr lang="ko-KR" altLang="en-US" sz="2100" dirty="0"/>
              <a:t>행정적 이유로 사용할 수 없는 의약품</a:t>
            </a:r>
            <a:endParaRPr lang="en-US" altLang="ko-KR" sz="2100" dirty="0" smtClean="0">
              <a:latin typeface="+mn-ea"/>
            </a:endParaRPr>
          </a:p>
          <a:p>
            <a:pPr>
              <a:lnSpc>
                <a:spcPts val="3500"/>
              </a:lnSpc>
            </a:pPr>
            <a:endParaRPr lang="ko-KR" altLang="en-US" dirty="0">
              <a:latin typeface="+mn-ea"/>
            </a:endParaRPr>
          </a:p>
          <a:p>
            <a:pPr>
              <a:lnSpc>
                <a:spcPts val="3500"/>
              </a:lnSpc>
            </a:pP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5669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의약품 공공성 강화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56084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500"/>
              </a:lnSpc>
            </a:pPr>
            <a:r>
              <a:rPr lang="ko-KR" altLang="en-US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의약품 공급에 관한 정부의 책임</a:t>
            </a:r>
            <a:endParaRPr lang="en-US" altLang="ko-KR" sz="11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ts val="3500"/>
              </a:lnSpc>
              <a:buNone/>
            </a:pPr>
            <a:endParaRPr lang="en-US" altLang="ko-KR" sz="1000" dirty="0" smtClean="0">
              <a:latin typeface="+mn-ea"/>
            </a:endParaRPr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dirty="0" smtClean="0">
                <a:latin typeface="+mn-ea"/>
              </a:rPr>
              <a:t>  </a:t>
            </a:r>
            <a:r>
              <a:rPr lang="en-US" altLang="ko-KR" dirty="0" smtClean="0">
                <a:latin typeface="+mn-ea"/>
              </a:rPr>
              <a:t>- </a:t>
            </a:r>
            <a:r>
              <a:rPr lang="ko-KR" altLang="en-US" dirty="0" smtClean="0">
                <a:latin typeface="+mn-ea"/>
              </a:rPr>
              <a:t>치료에 </a:t>
            </a:r>
            <a:r>
              <a:rPr lang="ko-KR" altLang="en-US" dirty="0" smtClean="0">
                <a:latin typeface="+mn-ea"/>
              </a:rPr>
              <a:t>필요한 </a:t>
            </a:r>
            <a:r>
              <a:rPr lang="ko-KR" altLang="en-US" dirty="0" smtClean="0">
                <a:latin typeface="+mn-ea"/>
              </a:rPr>
              <a:t>의약품에 대한 </a:t>
            </a:r>
            <a:r>
              <a:rPr lang="ko-KR" altLang="en-US" dirty="0" err="1" smtClean="0">
                <a:latin typeface="+mn-ea"/>
              </a:rPr>
              <a:t>접근성을</a:t>
            </a: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보장하기 </a:t>
            </a:r>
            <a:r>
              <a:rPr lang="ko-KR" altLang="en-US" dirty="0" smtClean="0">
                <a:latin typeface="+mn-ea"/>
              </a:rPr>
              <a:t>위해 </a:t>
            </a:r>
            <a:endParaRPr lang="en-US" altLang="ko-KR" dirty="0" smtClean="0">
              <a:latin typeface="+mn-ea"/>
            </a:endParaRPr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  </a:t>
            </a:r>
            <a:r>
              <a:rPr lang="ko-KR" altLang="en-US" dirty="0" smtClean="0">
                <a:latin typeface="+mn-ea"/>
              </a:rPr>
              <a:t>국가는 효과적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효율적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형평적인 </a:t>
            </a:r>
            <a:r>
              <a:rPr lang="ko-KR" altLang="en-US" dirty="0" smtClean="0">
                <a:latin typeface="+mn-ea"/>
              </a:rPr>
              <a:t>의약품 생산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공급할 </a:t>
            </a:r>
            <a:endParaRPr lang="en-US" altLang="ko-KR" dirty="0" smtClean="0">
              <a:latin typeface="+mn-ea"/>
            </a:endParaRPr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  </a:t>
            </a:r>
            <a:r>
              <a:rPr lang="ko-KR" altLang="en-US" dirty="0" smtClean="0">
                <a:latin typeface="+mn-ea"/>
              </a:rPr>
              <a:t>책임이 있음</a:t>
            </a:r>
            <a:r>
              <a:rPr lang="en-US" altLang="ko-KR" dirty="0" smtClean="0">
                <a:latin typeface="+mn-ea"/>
              </a:rPr>
              <a:t>.</a:t>
            </a:r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dirty="0" smtClean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- </a:t>
            </a:r>
            <a:r>
              <a:rPr lang="ko-KR" altLang="en-US" dirty="0" smtClean="0">
                <a:latin typeface="+mn-ea"/>
              </a:rPr>
              <a:t>국민들의 건강 실현을 위해 의약품의 </a:t>
            </a:r>
            <a:r>
              <a:rPr lang="ko-KR" altLang="en-US" dirty="0" err="1" smtClean="0">
                <a:latin typeface="+mn-ea"/>
              </a:rPr>
              <a:t>탈상품화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공공성</a:t>
            </a:r>
            <a:endParaRPr lang="en-US" altLang="ko-KR" dirty="0" smtClean="0">
              <a:latin typeface="+mn-ea"/>
            </a:endParaRPr>
          </a:p>
          <a:p>
            <a:pPr marL="114300" indent="0">
              <a:lnSpc>
                <a:spcPts val="3500"/>
              </a:lnSpc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 </a:t>
            </a:r>
            <a:r>
              <a:rPr lang="ko-KR" altLang="en-US" dirty="0" smtClean="0">
                <a:latin typeface="+mn-ea"/>
              </a:rPr>
              <a:t>강화 필요</a:t>
            </a:r>
            <a:endParaRPr lang="en-US" altLang="ko-KR" dirty="0" smtClean="0">
              <a:latin typeface="+mn-ea"/>
            </a:endParaRPr>
          </a:p>
          <a:p>
            <a:pPr>
              <a:lnSpc>
                <a:spcPts val="3500"/>
              </a:lnSpc>
            </a:pPr>
            <a:endParaRPr lang="en-US" altLang="ko-KR" dirty="0" smtClean="0">
              <a:latin typeface="+mn-ea"/>
            </a:endParaRPr>
          </a:p>
          <a:p>
            <a:pPr>
              <a:lnSpc>
                <a:spcPts val="3500"/>
              </a:lnSpc>
            </a:pPr>
            <a:endParaRPr lang="ko-KR" altLang="en-US" dirty="0">
              <a:latin typeface="+mn-ea"/>
            </a:endParaRPr>
          </a:p>
          <a:p>
            <a:pPr>
              <a:lnSpc>
                <a:spcPts val="3500"/>
              </a:lnSpc>
            </a:pP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454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의약품 공공성 강화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56084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공적인 </a:t>
            </a:r>
            <a:r>
              <a:rPr lang="ko-KR" altLang="en-US" sz="25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의약품 생산</a:t>
            </a:r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·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유통 도입 필요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10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 smtClean="0">
                <a:latin typeface="+mn-ea"/>
              </a:rPr>
              <a:t>  - </a:t>
            </a:r>
            <a:r>
              <a:rPr lang="ko-KR" altLang="en-US" dirty="0" smtClean="0">
                <a:latin typeface="+mn-ea"/>
              </a:rPr>
              <a:t>국가필수의약품뿐만 아니라 </a:t>
            </a:r>
            <a:r>
              <a:rPr lang="ko-KR" altLang="en-US" dirty="0" smtClean="0">
                <a:latin typeface="+mn-ea"/>
              </a:rPr>
              <a:t>공공관리가 요구되는 </a:t>
            </a:r>
            <a:endParaRPr lang="en-US" altLang="ko-KR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  </a:t>
            </a:r>
            <a:r>
              <a:rPr lang="ko-KR" altLang="en-US" dirty="0" smtClean="0">
                <a:latin typeface="+mn-ea"/>
              </a:rPr>
              <a:t>의약품에 대한 국가 책임 확대 필요</a:t>
            </a:r>
            <a:endParaRPr lang="en-US" altLang="ko-KR" dirty="0" smtClean="0">
              <a:latin typeface="+mn-ea"/>
            </a:endParaRPr>
          </a:p>
          <a:p>
            <a:pPr marL="114300" indent="0">
              <a:buNone/>
            </a:pPr>
            <a:endParaRPr lang="en-US" altLang="ko-KR" sz="800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- </a:t>
            </a:r>
            <a:r>
              <a:rPr lang="ko-KR" altLang="en-US" dirty="0" smtClean="0">
                <a:latin typeface="+mn-ea"/>
              </a:rPr>
              <a:t>분절적으로 관리되는 현재 의약품 관리체계 개선 </a:t>
            </a:r>
            <a:r>
              <a:rPr lang="ko-KR" altLang="en-US" dirty="0" smtClean="0">
                <a:latin typeface="+mn-ea"/>
              </a:rPr>
              <a:t>필요</a:t>
            </a:r>
            <a:endParaRPr lang="en-US" altLang="ko-KR" dirty="0" smtClean="0">
              <a:latin typeface="+mn-ea"/>
            </a:endParaRPr>
          </a:p>
          <a:p>
            <a:pPr marL="114300" indent="0">
              <a:buNone/>
            </a:pPr>
            <a:endParaRPr lang="en-US" altLang="ko-KR" sz="800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dirty="0" smtClean="0">
                <a:latin typeface="+mn-ea"/>
              </a:rPr>
              <a:t> - </a:t>
            </a:r>
            <a:r>
              <a:rPr lang="ko-KR" altLang="en-US" dirty="0" smtClean="0">
                <a:latin typeface="+mn-ea"/>
              </a:rPr>
              <a:t>민간주도 방식의 의약품 시장에서 생산</a:t>
            </a:r>
            <a:r>
              <a:rPr lang="en-US" altLang="ko-KR" dirty="0" smtClean="0">
                <a:latin typeface="+mn-ea"/>
              </a:rPr>
              <a:t>-</a:t>
            </a:r>
            <a:r>
              <a:rPr lang="ko-KR" altLang="en-US" dirty="0" smtClean="0">
                <a:latin typeface="+mn-ea"/>
              </a:rPr>
              <a:t>유통</a:t>
            </a:r>
            <a:r>
              <a:rPr lang="en-US" altLang="ko-KR" dirty="0" smtClean="0">
                <a:latin typeface="+mn-ea"/>
              </a:rPr>
              <a:t>-</a:t>
            </a:r>
            <a:r>
              <a:rPr lang="ko-KR" altLang="en-US" dirty="0" smtClean="0">
                <a:latin typeface="+mn-ea"/>
              </a:rPr>
              <a:t>사용 </a:t>
            </a:r>
            <a:r>
              <a:rPr lang="ko-KR" altLang="en-US" dirty="0" smtClean="0">
                <a:latin typeface="+mn-ea"/>
              </a:rPr>
              <a:t>전체</a:t>
            </a:r>
            <a:endParaRPr lang="en-US" altLang="ko-KR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영역에서 선제적 개선 </a:t>
            </a:r>
            <a:r>
              <a:rPr lang="ko-KR" altLang="en-US" dirty="0" smtClean="0">
                <a:latin typeface="+mn-ea"/>
              </a:rPr>
              <a:t>필요</a:t>
            </a:r>
            <a:endParaRPr lang="en-US" altLang="ko-KR" dirty="0" smtClean="0">
              <a:latin typeface="+mn-ea"/>
            </a:endParaRPr>
          </a:p>
          <a:p>
            <a:pPr marL="114300" indent="0">
              <a:buNone/>
            </a:pPr>
            <a:endParaRPr lang="en-US" altLang="ko-KR" sz="800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- </a:t>
            </a:r>
            <a:r>
              <a:rPr lang="ko-KR" altLang="en-US" dirty="0" smtClean="0">
                <a:latin typeface="+mn-ea"/>
              </a:rPr>
              <a:t>상시적 민관협의기구 운영 </a:t>
            </a:r>
            <a:r>
              <a:rPr lang="ko-KR" altLang="en-US" dirty="0" smtClean="0">
                <a:latin typeface="+mn-ea"/>
              </a:rPr>
              <a:t>필요</a:t>
            </a:r>
            <a:endParaRPr lang="en-US" altLang="ko-KR" dirty="0" smtClean="0">
              <a:latin typeface="+mn-ea"/>
            </a:endParaRPr>
          </a:p>
          <a:p>
            <a:endParaRPr lang="ko-KR" altLang="en-US" dirty="0">
              <a:latin typeface="+mn-ea"/>
            </a:endParaRPr>
          </a:p>
          <a:p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273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의약품 품절 문제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언제적 품절인데 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아직도</a:t>
            </a:r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현재 진행형</a:t>
            </a:r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..</a:t>
            </a:r>
            <a:endParaRPr lang="ko-KR" altLang="en-US" sz="2500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68318"/>
            <a:ext cx="4690820" cy="128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981" y="2588204"/>
            <a:ext cx="4999443" cy="1490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02" y="5412060"/>
            <a:ext cx="5616624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771069"/>
            <a:ext cx="4768349" cy="104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02" y="4065952"/>
            <a:ext cx="4932547" cy="94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437112"/>
            <a:ext cx="5382597" cy="100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240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의약품 공공성 강화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560840" cy="5141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7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700" b="1" dirty="0" err="1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건약</a:t>
            </a:r>
            <a:r>
              <a:rPr lang="ko-KR" altLang="en-US" sz="27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7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22</a:t>
            </a:r>
            <a:r>
              <a:rPr lang="ko-KR" altLang="en-US" sz="27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대 총선 정책 제안</a:t>
            </a:r>
            <a:r>
              <a:rPr lang="en-US" altLang="ko-KR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의약품 수급 국가책임제로 국민 의약품 접근 제약 해소해야</a:t>
            </a:r>
            <a:endParaRPr lang="en-US" altLang="ko-KR" sz="27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10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 fontAlgn="base">
              <a:buNone/>
            </a:pPr>
            <a:r>
              <a:rPr lang="en-US" altLang="ko-KR" sz="1900" b="1" dirty="0" smtClean="0"/>
              <a:t> - (</a:t>
            </a:r>
            <a:r>
              <a:rPr lang="ko-KR" altLang="en-US" sz="1900" b="1" dirty="0"/>
              <a:t>공공주도 의약품 생산</a:t>
            </a:r>
            <a:r>
              <a:rPr lang="en-US" altLang="ko-KR" sz="1900" b="1" dirty="0"/>
              <a:t>·</a:t>
            </a:r>
            <a:r>
              <a:rPr lang="ko-KR" altLang="en-US" sz="1900" b="1" dirty="0"/>
              <a:t>공급 </a:t>
            </a:r>
            <a:r>
              <a:rPr lang="ko-KR" altLang="en-US" sz="1900" b="1" dirty="0" err="1"/>
              <a:t>거버넌스</a:t>
            </a:r>
            <a:r>
              <a:rPr lang="ko-KR" altLang="en-US" sz="1900" b="1" dirty="0"/>
              <a:t> 확보</a:t>
            </a:r>
            <a:r>
              <a:rPr lang="en-US" altLang="ko-KR" sz="1900" b="1" dirty="0"/>
              <a:t>) </a:t>
            </a:r>
            <a:r>
              <a:rPr lang="ko-KR" altLang="en-US" sz="1900" dirty="0"/>
              <a:t>환자와 의료현장을 </a:t>
            </a:r>
            <a:endParaRPr lang="en-US" altLang="ko-KR" sz="1900" dirty="0" smtClean="0"/>
          </a:p>
          <a:p>
            <a:pPr marL="114300" indent="0" fontAlgn="base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</a:t>
            </a:r>
            <a:r>
              <a:rPr lang="ko-KR" altLang="en-US" sz="1900" dirty="0" smtClean="0"/>
              <a:t>불안하게 </a:t>
            </a:r>
            <a:r>
              <a:rPr lang="ko-KR" altLang="en-US" sz="1900" dirty="0"/>
              <a:t>만드는 의약품 공급 부족 문제 해소하기 위해 공공이 직접 </a:t>
            </a:r>
            <a:endParaRPr lang="en-US" altLang="ko-KR" sz="1900" dirty="0" smtClean="0"/>
          </a:p>
          <a:p>
            <a:pPr marL="114300" indent="0" fontAlgn="base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</a:t>
            </a:r>
            <a:r>
              <a:rPr lang="ko-KR" altLang="en-US" sz="1900" dirty="0" smtClean="0"/>
              <a:t>생산시설을 </a:t>
            </a:r>
            <a:r>
              <a:rPr lang="ko-KR" altLang="en-US" sz="1900" dirty="0"/>
              <a:t>확보하여 의약품의 생산</a:t>
            </a:r>
            <a:r>
              <a:rPr lang="en-US" altLang="ko-KR" sz="1900" dirty="0"/>
              <a:t>·</a:t>
            </a:r>
            <a:r>
              <a:rPr lang="ko-KR" altLang="en-US" sz="1900" dirty="0"/>
              <a:t>공급을 통제할 수 있는 </a:t>
            </a:r>
            <a:endParaRPr lang="en-US" altLang="ko-KR" sz="1900" dirty="0" smtClean="0"/>
          </a:p>
          <a:p>
            <a:pPr marL="114300" indent="0" fontAlgn="base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</a:t>
            </a:r>
            <a:r>
              <a:rPr lang="ko-KR" altLang="en-US" sz="1900" dirty="0" err="1" smtClean="0"/>
              <a:t>거버넌스를</a:t>
            </a:r>
            <a:r>
              <a:rPr lang="ko-KR" altLang="en-US" sz="1900" dirty="0" smtClean="0"/>
              <a:t> </a:t>
            </a:r>
            <a:r>
              <a:rPr lang="ko-KR" altLang="en-US" sz="1900" dirty="0"/>
              <a:t>마련해야 한다</a:t>
            </a:r>
            <a:r>
              <a:rPr lang="en-US" altLang="ko-KR" sz="1900" dirty="0" smtClean="0"/>
              <a:t>.</a:t>
            </a:r>
          </a:p>
          <a:p>
            <a:pPr marL="114300" indent="0" fontAlgn="base">
              <a:buNone/>
            </a:pPr>
            <a:endParaRPr lang="en-US" altLang="ko-KR" sz="1900" b="1" dirty="0"/>
          </a:p>
          <a:p>
            <a:pPr marL="114300" indent="0" fontAlgn="base">
              <a:buNone/>
            </a:pPr>
            <a:r>
              <a:rPr lang="en-US" altLang="ko-KR" sz="1900" b="1" dirty="0" smtClean="0"/>
              <a:t>- (</a:t>
            </a:r>
            <a:r>
              <a:rPr lang="ko-KR" altLang="en-US" sz="1900" b="1" dirty="0"/>
              <a:t>처방</a:t>
            </a:r>
            <a:r>
              <a:rPr lang="en-US" altLang="ko-KR" sz="1900" b="1" dirty="0"/>
              <a:t>·</a:t>
            </a:r>
            <a:r>
              <a:rPr lang="ko-KR" altLang="en-US" sz="1900" b="1" dirty="0"/>
              <a:t>사용단계에서 의약품 공공 통제 강화</a:t>
            </a:r>
            <a:r>
              <a:rPr lang="en-US" altLang="ko-KR" sz="1900" b="1" dirty="0"/>
              <a:t>) </a:t>
            </a:r>
            <a:r>
              <a:rPr lang="ko-KR" altLang="en-US" sz="1900" dirty="0"/>
              <a:t>품절의약품 대응을 위해 </a:t>
            </a:r>
            <a:endParaRPr lang="en-US" altLang="ko-KR" sz="1900" dirty="0" smtClean="0"/>
          </a:p>
          <a:p>
            <a:pPr marL="114300" indent="0" fontAlgn="base">
              <a:buNone/>
            </a:pPr>
            <a:r>
              <a:rPr lang="ko-KR" altLang="en-US" sz="1900" dirty="0" smtClean="0"/>
              <a:t>  조제단계에서 </a:t>
            </a:r>
            <a:r>
              <a:rPr lang="ko-KR" altLang="en-US" sz="1900" dirty="0"/>
              <a:t>의약품 선택의 유연성을 확대하고</a:t>
            </a:r>
            <a:r>
              <a:rPr lang="en-US" altLang="ko-KR" sz="1900" dirty="0"/>
              <a:t>, </a:t>
            </a:r>
            <a:r>
              <a:rPr lang="ko-KR" altLang="en-US" sz="1900" dirty="0"/>
              <a:t>처방단계에서 </a:t>
            </a:r>
            <a:r>
              <a:rPr lang="ko-KR" altLang="en-US" sz="1900" dirty="0" smtClean="0"/>
              <a:t>진료</a:t>
            </a:r>
            <a:endParaRPr lang="en-US" altLang="ko-KR" sz="1900" dirty="0" smtClean="0"/>
          </a:p>
          <a:p>
            <a:pPr marL="114300" indent="0" fontAlgn="base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지침에 </a:t>
            </a:r>
            <a:r>
              <a:rPr lang="ko-KR" altLang="en-US" sz="1900" dirty="0"/>
              <a:t>맞지 않는 불필요한 의약품 사용을 제한해야 한다</a:t>
            </a:r>
            <a:r>
              <a:rPr lang="en-US" altLang="ko-KR" sz="1900" dirty="0" smtClean="0"/>
              <a:t>.</a:t>
            </a:r>
          </a:p>
          <a:p>
            <a:pPr fontAlgn="base"/>
            <a:endParaRPr lang="ko-KR" altLang="en-US" sz="1900" dirty="0"/>
          </a:p>
          <a:p>
            <a:pPr marL="114300" indent="0" fontAlgn="base">
              <a:buNone/>
            </a:pPr>
            <a:r>
              <a:rPr lang="en-US" altLang="ko-KR" sz="1900" b="1" dirty="0" smtClean="0"/>
              <a:t>- (</a:t>
            </a:r>
            <a:r>
              <a:rPr lang="ko-KR" altLang="en-US" sz="1900" b="1" dirty="0"/>
              <a:t>의약품 독점권 견제수단 마련</a:t>
            </a:r>
            <a:r>
              <a:rPr lang="en-US" altLang="ko-KR" sz="1900" b="1" dirty="0"/>
              <a:t>) </a:t>
            </a:r>
            <a:r>
              <a:rPr lang="ko-KR" altLang="en-US" sz="1900" dirty="0"/>
              <a:t>많은 사람들이 혁신의 성과를 누릴 수 </a:t>
            </a:r>
            <a:endParaRPr lang="en-US" altLang="ko-KR" sz="1900" dirty="0" smtClean="0"/>
          </a:p>
          <a:p>
            <a:pPr marL="114300" indent="0" fontAlgn="base">
              <a:buNone/>
            </a:pPr>
            <a:r>
              <a:rPr lang="ko-KR" altLang="en-US" sz="1900" dirty="0" smtClean="0"/>
              <a:t>  있도록 </a:t>
            </a:r>
            <a:r>
              <a:rPr lang="ko-KR" altLang="en-US" sz="1900" dirty="0"/>
              <a:t>의약품의 특허권 및 자료독점권의 요건 및 제한범위를 정비한다</a:t>
            </a:r>
            <a:r>
              <a:rPr lang="en-US" altLang="ko-KR" sz="1900" dirty="0" smtClean="0"/>
              <a:t>.</a:t>
            </a:r>
          </a:p>
          <a:p>
            <a:pPr marL="114300" indent="0" fontAlgn="base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</a:t>
            </a:r>
            <a:r>
              <a:rPr lang="ko-KR" altLang="en-US" sz="1900" dirty="0"/>
              <a:t>치료 필수적인 의약품의 경우</a:t>
            </a:r>
            <a:r>
              <a:rPr lang="en-US" altLang="ko-KR" sz="1900" dirty="0"/>
              <a:t>, </a:t>
            </a:r>
            <a:r>
              <a:rPr lang="ko-KR" altLang="en-US" sz="1900" dirty="0"/>
              <a:t>공공보건을 위한 강제실시를 시행할 수 </a:t>
            </a:r>
            <a:endParaRPr lang="en-US" altLang="ko-KR" sz="1900" dirty="0" smtClean="0"/>
          </a:p>
          <a:p>
            <a:pPr marL="114300" indent="0" fontAlgn="base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있도록 </a:t>
            </a:r>
            <a:r>
              <a:rPr lang="ko-KR" altLang="en-US" sz="1900" dirty="0"/>
              <a:t>특허법 및 약사법을 개정한다</a:t>
            </a:r>
            <a:r>
              <a:rPr lang="en-US" altLang="ko-KR" sz="1900" dirty="0"/>
              <a:t>. </a:t>
            </a:r>
            <a:endParaRPr lang="ko-KR" altLang="en-US" sz="1900" dirty="0"/>
          </a:p>
          <a:p>
            <a:endParaRPr lang="en-US" altLang="ko-KR" sz="1900" dirty="0" smtClean="0">
              <a:latin typeface="+mn-ea"/>
            </a:endParaRPr>
          </a:p>
          <a:p>
            <a:endParaRPr lang="ko-KR" altLang="en-US" dirty="0">
              <a:latin typeface="+mn-ea"/>
            </a:endParaRPr>
          </a:p>
          <a:p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3426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sz="4000" dirty="0" smtClean="0"/>
              <a:t>(</a:t>
            </a:r>
            <a:r>
              <a:rPr lang="ko-KR" altLang="en-US" sz="4000" dirty="0" smtClean="0"/>
              <a:t>허가</a:t>
            </a:r>
            <a:r>
              <a:rPr lang="en-US" altLang="ko-KR" sz="4000" dirty="0" smtClean="0"/>
              <a:t>)</a:t>
            </a:r>
            <a:r>
              <a:rPr lang="ko-KR" altLang="en-US" sz="4000" dirty="0" smtClean="0"/>
              <a:t>임상 </a:t>
            </a:r>
            <a:r>
              <a:rPr lang="en-US" altLang="ko-KR" sz="4000" dirty="0" smtClean="0"/>
              <a:t>3</a:t>
            </a:r>
            <a:r>
              <a:rPr lang="ko-KR" altLang="en-US" sz="4000" dirty="0" smtClean="0"/>
              <a:t>상 조건부 시판 허가</a:t>
            </a:r>
            <a:endParaRPr lang="ko-KR" altLang="en-US" sz="4000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임상 </a:t>
            </a:r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상 조건부 시판 허가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Tx/>
              <a:buChar char="-"/>
            </a:pPr>
            <a:r>
              <a:rPr lang="ko-KR" altLang="en-US" dirty="0" smtClean="0"/>
              <a:t>통상 생명을 </a:t>
            </a:r>
            <a:r>
              <a:rPr lang="ko-KR" altLang="en-US" dirty="0"/>
              <a:t>위협하는 희귀질환치료제</a:t>
            </a:r>
            <a:r>
              <a:rPr lang="en-US" altLang="ko-KR" dirty="0"/>
              <a:t>, </a:t>
            </a:r>
            <a:r>
              <a:rPr lang="ko-KR" altLang="en-US" dirty="0"/>
              <a:t>항암제</a:t>
            </a:r>
            <a:r>
              <a:rPr lang="en-US" altLang="ko-KR" dirty="0"/>
              <a:t>, </a:t>
            </a:r>
            <a:r>
              <a:rPr lang="ko-KR" altLang="en-US" dirty="0"/>
              <a:t>피부세포치료제로 </a:t>
            </a:r>
            <a:r>
              <a:rPr lang="ko-KR" altLang="en-US" dirty="0" smtClean="0"/>
              <a:t>임상 </a:t>
            </a:r>
            <a:r>
              <a:rPr lang="en-US" altLang="ko-KR" dirty="0" smtClean="0"/>
              <a:t>3</a:t>
            </a:r>
            <a:r>
              <a:rPr lang="ko-KR" altLang="en-US" dirty="0"/>
              <a:t>상 </a:t>
            </a:r>
            <a:r>
              <a:rPr lang="ko-KR" altLang="en-US" dirty="0" smtClean="0"/>
              <a:t>시험</a:t>
            </a:r>
            <a:r>
              <a:rPr lang="en-US" altLang="ko-KR" dirty="0" smtClean="0"/>
              <a:t>(</a:t>
            </a:r>
            <a:r>
              <a:rPr lang="ko-KR" altLang="en-US" dirty="0" smtClean="0"/>
              <a:t>치료적 </a:t>
            </a:r>
            <a:r>
              <a:rPr lang="ko-KR" altLang="en-US" dirty="0"/>
              <a:t>확증 </a:t>
            </a:r>
            <a:r>
              <a:rPr lang="ko-KR" altLang="en-US" dirty="0" smtClean="0"/>
              <a:t>임</a:t>
            </a:r>
            <a:r>
              <a:rPr lang="ko-KR" altLang="en-US" dirty="0"/>
              <a:t>상</a:t>
            </a:r>
            <a:r>
              <a:rPr lang="en-US" altLang="ko-KR" dirty="0" smtClean="0"/>
              <a:t>)</a:t>
            </a:r>
            <a:r>
              <a:rPr lang="ko-KR" altLang="en-US" dirty="0"/>
              <a:t>이 어렵거나 대체의약품이 없는 경우 적용하도록 규정하고 있음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sz="1000" dirty="0" smtClean="0"/>
          </a:p>
          <a:p>
            <a:pPr>
              <a:buFontTx/>
              <a:buChar char="-"/>
            </a:pPr>
            <a:r>
              <a:rPr lang="ko-KR" altLang="en-US" dirty="0" smtClean="0"/>
              <a:t>그럼에도 </a:t>
            </a:r>
            <a:r>
              <a:rPr lang="ko-KR" altLang="en-US" dirty="0"/>
              <a:t>불구하고 </a:t>
            </a:r>
            <a:r>
              <a:rPr lang="ko-KR" altLang="en-US" dirty="0" smtClean="0"/>
              <a:t>질환의 </a:t>
            </a:r>
            <a:r>
              <a:rPr lang="ko-KR" altLang="en-US" dirty="0" err="1"/>
              <a:t>중증도나</a:t>
            </a:r>
            <a:r>
              <a:rPr lang="ko-KR" altLang="en-US" dirty="0"/>
              <a:t> 환자의 생명위협 </a:t>
            </a:r>
            <a:r>
              <a:rPr lang="ko-KR" altLang="en-US" dirty="0" smtClean="0"/>
              <a:t>등과 아무 </a:t>
            </a:r>
            <a:r>
              <a:rPr lang="ko-KR" altLang="en-US" dirty="0"/>
              <a:t>상관이 없음에도 </a:t>
            </a:r>
            <a:r>
              <a:rPr lang="ko-KR" altLang="en-US" dirty="0" err="1" smtClean="0"/>
              <a:t>조거부</a:t>
            </a:r>
            <a:r>
              <a:rPr lang="ko-KR" altLang="en-US" dirty="0" smtClean="0"/>
              <a:t> </a:t>
            </a:r>
            <a:r>
              <a:rPr lang="ko-KR" altLang="en-US" dirty="0"/>
              <a:t>허가라는 특혜를 누리고 </a:t>
            </a:r>
            <a:r>
              <a:rPr lang="ko-KR" altLang="en-US" dirty="0" smtClean="0"/>
              <a:t>약들이 있음</a:t>
            </a:r>
            <a:r>
              <a:rPr lang="en-US" altLang="ko-KR" dirty="0" smtClean="0"/>
              <a:t>. </a:t>
            </a:r>
          </a:p>
          <a:p>
            <a:pPr marL="114300" indent="0">
              <a:buNone/>
            </a:pPr>
            <a:r>
              <a:rPr lang="en-US" altLang="ko-KR" dirty="0" smtClean="0"/>
              <a:t>   </a:t>
            </a:r>
            <a:r>
              <a:rPr lang="en-US" altLang="ko-KR" sz="1600" dirty="0"/>
              <a:t>* 2010</a:t>
            </a:r>
            <a:r>
              <a:rPr lang="ko-KR" altLang="en-US" sz="1600" dirty="0"/>
              <a:t>년 </a:t>
            </a:r>
            <a:r>
              <a:rPr lang="en-US" altLang="ko-KR" sz="1600" dirty="0"/>
              <a:t>5</a:t>
            </a:r>
            <a:r>
              <a:rPr lang="ko-KR" altLang="en-US" sz="1600" dirty="0"/>
              <a:t>월 </a:t>
            </a:r>
            <a:r>
              <a:rPr lang="en-US" altLang="ko-KR" sz="1600" dirty="0"/>
              <a:t>11</a:t>
            </a:r>
            <a:r>
              <a:rPr lang="ko-KR" altLang="en-US" sz="1600" dirty="0"/>
              <a:t>일 세포치료제 </a:t>
            </a:r>
            <a:r>
              <a:rPr lang="ko-KR" altLang="en-US" sz="1600" dirty="0" err="1"/>
              <a:t>큐어스킨</a:t>
            </a:r>
            <a:r>
              <a:rPr lang="en-US" altLang="ko-KR" sz="1600" dirty="0"/>
              <a:t>(</a:t>
            </a:r>
            <a:r>
              <a:rPr lang="ko-KR" altLang="en-US" sz="1600" dirty="0"/>
              <a:t>여드름 흉터 </a:t>
            </a:r>
            <a:r>
              <a:rPr lang="ko-KR" altLang="en-US" sz="1600" dirty="0" err="1"/>
              <a:t>개선제</a:t>
            </a:r>
            <a:r>
              <a:rPr lang="en-US" altLang="ko-KR" sz="1600" dirty="0"/>
              <a:t>)</a:t>
            </a:r>
            <a:r>
              <a:rPr lang="ko-KR" altLang="en-US" sz="1600" dirty="0"/>
              <a:t> 조건부 허가</a:t>
            </a:r>
            <a:endParaRPr lang="en-US" altLang="ko-KR" sz="1600" dirty="0"/>
          </a:p>
          <a:p>
            <a:pPr>
              <a:buFontTx/>
              <a:buChar char="-"/>
            </a:pPr>
            <a:endParaRPr lang="en-US" altLang="ko-KR" sz="1000" dirty="0" smtClean="0"/>
          </a:p>
          <a:p>
            <a:pPr>
              <a:buFontTx/>
              <a:buChar char="-"/>
            </a:pPr>
            <a:r>
              <a:rPr lang="ko-KR" altLang="en-US" dirty="0" smtClean="0"/>
              <a:t>시판 후 사후 관리 </a:t>
            </a:r>
            <a:r>
              <a:rPr lang="ko-KR" altLang="en-US" dirty="0" smtClean="0"/>
              <a:t>부실로 치료 효과가 최종 </a:t>
            </a:r>
            <a:r>
              <a:rPr lang="ko-KR" altLang="en-US" dirty="0"/>
              <a:t>입</a:t>
            </a:r>
            <a:r>
              <a:rPr lang="ko-KR" altLang="en-US" dirty="0" smtClean="0"/>
              <a:t>증되지 않는 의약품 사용</a:t>
            </a:r>
            <a:endParaRPr lang="ko-KR" altLang="en-US" b="1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84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허가</a:t>
            </a:r>
            <a:r>
              <a:rPr lang="en-US" altLang="ko-KR" dirty="0" smtClean="0"/>
              <a:t>)</a:t>
            </a:r>
            <a:r>
              <a:rPr lang="ko-KR" altLang="en-US" dirty="0" smtClean="0"/>
              <a:t>첨단재생의료법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776864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2019</a:t>
            </a:r>
            <a:r>
              <a:rPr lang="ko-KR" altLang="en-US" sz="25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년 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제정 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fontAlgn="base">
              <a:buFontTx/>
              <a:buChar char="-"/>
            </a:pPr>
            <a:endParaRPr lang="en-US" altLang="ko-KR" sz="1000" dirty="0" smtClean="0">
              <a:latin typeface="+mn-ea"/>
            </a:endParaRPr>
          </a:p>
          <a:p>
            <a:pPr fontAlgn="base">
              <a:buFontTx/>
              <a:buChar char="-"/>
            </a:pPr>
            <a:r>
              <a:rPr lang="ko-KR" altLang="en-US" dirty="0" smtClean="0">
                <a:latin typeface="+mn-ea"/>
              </a:rPr>
              <a:t>당시 </a:t>
            </a:r>
            <a:r>
              <a:rPr lang="ko-KR" altLang="en-US" dirty="0" err="1" smtClean="0">
                <a:latin typeface="+mn-ea"/>
              </a:rPr>
              <a:t>식약처장이</a:t>
            </a: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‘안전성 우려는 있지만 경제 성장을 </a:t>
            </a:r>
            <a:r>
              <a:rPr lang="ko-KR" altLang="en-US" dirty="0" smtClean="0">
                <a:latin typeface="+mn-ea"/>
              </a:rPr>
              <a:t>위해</a:t>
            </a:r>
            <a:endParaRPr lang="en-US" altLang="ko-KR" dirty="0" smtClean="0">
              <a:latin typeface="+mn-ea"/>
            </a:endParaRPr>
          </a:p>
          <a:p>
            <a:pPr marL="114300" indent="0" fontAlgn="base"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통과시켜야 한다’며 </a:t>
            </a:r>
            <a:r>
              <a:rPr lang="ko-KR" altLang="en-US" b="1" dirty="0" smtClean="0">
                <a:latin typeface="+mn-ea"/>
              </a:rPr>
              <a:t>안전보다 </a:t>
            </a:r>
            <a:r>
              <a:rPr lang="ko-KR" altLang="en-US" b="1" dirty="0">
                <a:latin typeface="+mn-ea"/>
              </a:rPr>
              <a:t>산업 </a:t>
            </a:r>
            <a:r>
              <a:rPr lang="ko-KR" altLang="en-US" b="1" dirty="0" smtClean="0">
                <a:latin typeface="+mn-ea"/>
              </a:rPr>
              <a:t>논리로 탄생</a:t>
            </a:r>
            <a:endParaRPr lang="en-US" altLang="ko-KR" b="1" dirty="0" smtClean="0">
              <a:latin typeface="+mn-ea"/>
            </a:endParaRPr>
          </a:p>
          <a:p>
            <a:pPr marL="114300" indent="0" fontAlgn="base">
              <a:buNone/>
            </a:pPr>
            <a:endParaRPr lang="en-US" altLang="ko-KR" sz="1000" b="1" dirty="0" smtClean="0">
              <a:latin typeface="+mn-ea"/>
            </a:endParaRPr>
          </a:p>
          <a:p>
            <a:pPr fontAlgn="base">
              <a:buFontTx/>
              <a:buChar char="-"/>
            </a:pPr>
            <a:r>
              <a:rPr lang="ko-KR" altLang="en-US" dirty="0" smtClean="0">
                <a:latin typeface="+mn-ea"/>
              </a:rPr>
              <a:t>임상 </a:t>
            </a:r>
            <a:r>
              <a:rPr lang="en-US" altLang="ko-KR" dirty="0">
                <a:latin typeface="+mn-ea"/>
              </a:rPr>
              <a:t>2</a:t>
            </a:r>
            <a:r>
              <a:rPr lang="ko-KR" altLang="en-US" dirty="0" smtClean="0">
                <a:latin typeface="+mn-ea"/>
              </a:rPr>
              <a:t>상만 거치고 </a:t>
            </a:r>
            <a:r>
              <a:rPr lang="en-US" altLang="ko-KR" dirty="0" smtClean="0">
                <a:latin typeface="+mn-ea"/>
              </a:rPr>
              <a:t>3</a:t>
            </a:r>
            <a:r>
              <a:rPr lang="ko-KR" altLang="en-US" dirty="0" smtClean="0">
                <a:latin typeface="+mn-ea"/>
              </a:rPr>
              <a:t>상을 </a:t>
            </a:r>
            <a:r>
              <a:rPr lang="ko-KR" altLang="en-US" dirty="0">
                <a:latin typeface="+mn-ea"/>
              </a:rPr>
              <a:t>하지 않은 세포</a:t>
            </a:r>
            <a:r>
              <a:rPr lang="en-US" altLang="ko-KR" dirty="0">
                <a:latin typeface="+mn-ea"/>
              </a:rPr>
              <a:t>·</a:t>
            </a:r>
            <a:r>
              <a:rPr lang="ko-KR" altLang="en-US" dirty="0">
                <a:latin typeface="+mn-ea"/>
              </a:rPr>
              <a:t>유전자 </a:t>
            </a:r>
            <a:r>
              <a:rPr lang="ko-KR" altLang="en-US" dirty="0" smtClean="0">
                <a:latin typeface="+mn-ea"/>
              </a:rPr>
              <a:t>치료제</a:t>
            </a:r>
            <a:endParaRPr lang="en-US" altLang="ko-KR" dirty="0" smtClean="0">
              <a:latin typeface="+mn-ea"/>
            </a:endParaRPr>
          </a:p>
          <a:p>
            <a:pPr marL="114300" indent="0" fontAlgn="base">
              <a:buNone/>
            </a:pPr>
            <a:r>
              <a:rPr lang="en-US" altLang="ko-KR" dirty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 판매 허용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즉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b="1" dirty="0" smtClean="0">
                <a:latin typeface="+mn-ea"/>
              </a:rPr>
              <a:t>환자를 </a:t>
            </a:r>
            <a:r>
              <a:rPr lang="ko-KR" altLang="en-US" b="1" dirty="0">
                <a:latin typeface="+mn-ea"/>
              </a:rPr>
              <a:t>실험 대상으로 </a:t>
            </a:r>
            <a:r>
              <a:rPr lang="ko-KR" altLang="en-US" b="1" dirty="0" smtClean="0">
                <a:latin typeface="+mn-ea"/>
              </a:rPr>
              <a:t>하는 비윤리적 법안</a:t>
            </a:r>
            <a:endParaRPr lang="en-US" altLang="ko-KR" b="1" dirty="0" smtClean="0">
              <a:latin typeface="+mn-ea"/>
            </a:endParaRPr>
          </a:p>
          <a:p>
            <a:pPr marL="114300" indent="0" fontAlgn="base">
              <a:buNone/>
            </a:pPr>
            <a:endParaRPr lang="en-US" altLang="ko-KR" sz="1000" b="1" dirty="0" smtClean="0">
              <a:latin typeface="+mn-ea"/>
            </a:endParaRPr>
          </a:p>
          <a:p>
            <a:pPr fontAlgn="base">
              <a:buFontTx/>
              <a:buChar char="-"/>
            </a:pPr>
            <a:r>
              <a:rPr lang="ko-KR" altLang="en-US" dirty="0"/>
              <a:t>실제로 국내에서 불법으로 이뤄지는 시술이나 일본 원정 </a:t>
            </a:r>
            <a:endParaRPr lang="en-US" altLang="ko-KR" dirty="0" smtClean="0"/>
          </a:p>
          <a:p>
            <a:pPr marL="11430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치료로 </a:t>
            </a:r>
            <a:r>
              <a:rPr lang="ko-KR" altLang="en-US" b="1" dirty="0"/>
              <a:t>사망하거나 심각한 부작용을 겪은 이들이 많다</a:t>
            </a:r>
            <a:r>
              <a:rPr lang="en-US" altLang="ko-KR" dirty="0"/>
              <a:t>. </a:t>
            </a:r>
            <a:r>
              <a:rPr lang="ko-KR" altLang="en-US" dirty="0" smtClean="0"/>
              <a:t>설령</a:t>
            </a:r>
            <a:endParaRPr lang="en-US" altLang="ko-KR" dirty="0" smtClean="0"/>
          </a:p>
          <a:p>
            <a:pPr marL="11430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</a:t>
            </a:r>
            <a:r>
              <a:rPr lang="ko-KR" altLang="en-US" dirty="0"/>
              <a:t>심각한 부작용을 겪지 않아도</a:t>
            </a:r>
            <a:r>
              <a:rPr lang="en-US" altLang="ko-KR" dirty="0"/>
              <a:t>, </a:t>
            </a:r>
            <a:r>
              <a:rPr lang="ko-KR" altLang="en-US" dirty="0"/>
              <a:t>효과 없는 치료제를 </a:t>
            </a:r>
            <a:r>
              <a:rPr lang="ko-KR" altLang="en-US" dirty="0" err="1" smtClean="0"/>
              <a:t>수천만원</a:t>
            </a:r>
            <a:endParaRPr lang="en-US" altLang="ko-KR" dirty="0" smtClean="0"/>
          </a:p>
          <a:p>
            <a:pPr marL="11430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</a:t>
            </a:r>
            <a:r>
              <a:rPr lang="ko-KR" altLang="en-US" dirty="0"/>
              <a:t>주고 쓰게 될 환자들도 피해자다</a:t>
            </a:r>
            <a:r>
              <a:rPr lang="en-US" altLang="ko-KR" dirty="0" smtClean="0"/>
              <a:t>.</a:t>
            </a:r>
            <a:endParaRPr lang="en-US" altLang="ko-KR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189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(</a:t>
            </a:r>
            <a:r>
              <a:rPr lang="ko-KR" altLang="en-US" dirty="0" smtClean="0"/>
              <a:t>허가</a:t>
            </a:r>
            <a:r>
              <a:rPr lang="en-US" altLang="ko-KR" dirty="0" smtClean="0"/>
              <a:t>)</a:t>
            </a:r>
            <a:r>
              <a:rPr lang="ko-KR" altLang="en-US" dirty="0" smtClean="0"/>
              <a:t>첨단재생의료법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776864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2024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월 개악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fontAlgn="base">
              <a:buFontTx/>
              <a:buChar char="-"/>
            </a:pPr>
            <a:endParaRPr lang="en-US" altLang="ko-KR" sz="1000" dirty="0" smtClean="0">
              <a:latin typeface="+mn-ea"/>
            </a:endParaRPr>
          </a:p>
          <a:p>
            <a:pPr fontAlgn="base">
              <a:buFontTx/>
              <a:buChar char="-"/>
            </a:pPr>
            <a:r>
              <a:rPr lang="ko-KR" altLang="en-US" b="1" dirty="0" smtClean="0">
                <a:latin typeface="+mn-ea"/>
              </a:rPr>
              <a:t>정식 </a:t>
            </a:r>
            <a:r>
              <a:rPr lang="ko-KR" altLang="en-US" b="1" dirty="0">
                <a:latin typeface="+mn-ea"/>
              </a:rPr>
              <a:t>허가절차 자체를 전혀 거치지 않은 </a:t>
            </a:r>
            <a:r>
              <a:rPr lang="ko-KR" altLang="en-US" b="1" dirty="0" smtClean="0">
                <a:latin typeface="+mn-ea"/>
              </a:rPr>
              <a:t>줄기세포치료제</a:t>
            </a:r>
            <a:endParaRPr lang="en-US" altLang="ko-KR" b="1" dirty="0" smtClean="0">
              <a:latin typeface="+mn-ea"/>
            </a:endParaRPr>
          </a:p>
          <a:p>
            <a:pPr marL="114300" indent="0" fontAlgn="base">
              <a:buNone/>
            </a:pPr>
            <a:r>
              <a:rPr lang="en-US" altLang="ko-KR" b="1" dirty="0">
                <a:latin typeface="+mn-ea"/>
              </a:rPr>
              <a:t> </a:t>
            </a:r>
            <a:r>
              <a:rPr lang="ko-KR" altLang="en-US" b="1" dirty="0" smtClean="0">
                <a:latin typeface="+mn-ea"/>
              </a:rPr>
              <a:t> </a:t>
            </a:r>
            <a:r>
              <a:rPr lang="ko-KR" altLang="en-US" b="1" dirty="0">
                <a:latin typeface="+mn-ea"/>
              </a:rPr>
              <a:t>등을 환자에게 </a:t>
            </a:r>
            <a:r>
              <a:rPr lang="ko-KR" altLang="en-US" b="1" dirty="0" smtClean="0">
                <a:latin typeface="+mn-ea"/>
              </a:rPr>
              <a:t>판매 가능</a:t>
            </a:r>
            <a:endParaRPr lang="en-US" altLang="ko-KR" b="1" dirty="0" smtClean="0">
              <a:latin typeface="+mn-ea"/>
            </a:endParaRPr>
          </a:p>
          <a:p>
            <a:pPr fontAlgn="base">
              <a:buFontTx/>
              <a:buChar char="-"/>
            </a:pPr>
            <a:r>
              <a:rPr lang="ko-KR" altLang="en-US" dirty="0" smtClean="0"/>
              <a:t>재생의료기관은 </a:t>
            </a:r>
            <a:r>
              <a:rPr lang="ko-KR" altLang="en-US" dirty="0"/>
              <a:t>환자에게서 유래한 세포를 단순분리</a:t>
            </a:r>
            <a:r>
              <a:rPr lang="en-US" altLang="ko-KR" dirty="0"/>
              <a:t>, </a:t>
            </a:r>
            <a:r>
              <a:rPr lang="ko-KR" altLang="en-US" dirty="0"/>
              <a:t>세척</a:t>
            </a:r>
            <a:r>
              <a:rPr lang="en-US" altLang="ko-KR" dirty="0" smtClean="0"/>
              <a:t>,</a:t>
            </a:r>
          </a:p>
          <a:p>
            <a:pPr marL="114300" indent="0" fontAlgn="base">
              <a:buNone/>
            </a:pPr>
            <a:r>
              <a:rPr lang="en-US" altLang="ko-KR" dirty="0" smtClean="0"/>
              <a:t>   </a:t>
            </a:r>
            <a:r>
              <a:rPr lang="ko-KR" altLang="en-US" dirty="0"/>
              <a:t>냉동</a:t>
            </a:r>
            <a:r>
              <a:rPr lang="en-US" altLang="ko-KR" dirty="0"/>
              <a:t>, </a:t>
            </a:r>
            <a:r>
              <a:rPr lang="ko-KR" altLang="en-US" dirty="0"/>
              <a:t>해동 등 최소한의 조작을 거쳐 </a:t>
            </a:r>
            <a:r>
              <a:rPr lang="ko-KR" altLang="en-US" dirty="0" err="1"/>
              <a:t>첨단바이오의약품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pPr marL="114300" indent="0" fontAlgn="base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원료로 공급 가능</a:t>
            </a:r>
            <a:endParaRPr lang="ko-KR" altLang="en-US" dirty="0" smtClean="0">
              <a:latin typeface="+mn-ea"/>
            </a:endParaRPr>
          </a:p>
          <a:p>
            <a:pPr fontAlgn="base">
              <a:buFontTx/>
              <a:buChar char="-"/>
            </a:pPr>
            <a:r>
              <a:rPr lang="ko-KR" altLang="en-US" dirty="0" smtClean="0"/>
              <a:t>기존 </a:t>
            </a:r>
            <a:r>
              <a:rPr lang="en-US" altLang="ko-KR" dirty="0" smtClean="0"/>
              <a:t>'</a:t>
            </a:r>
            <a:r>
              <a:rPr lang="ko-KR" altLang="en-US" dirty="0" smtClean="0"/>
              <a:t>중대</a:t>
            </a:r>
            <a:r>
              <a:rPr lang="en-US" altLang="ko-KR" dirty="0" smtClean="0"/>
              <a:t>·</a:t>
            </a:r>
            <a:r>
              <a:rPr lang="ko-KR" altLang="en-US" dirty="0" smtClean="0"/>
              <a:t>희귀</a:t>
            </a:r>
            <a:r>
              <a:rPr lang="en-US" altLang="ko-KR" dirty="0" smtClean="0">
                <a:latin typeface="+mn-ea"/>
              </a:rPr>
              <a:t>·</a:t>
            </a:r>
            <a:r>
              <a:rPr lang="ko-KR" altLang="en-US" dirty="0" err="1" smtClean="0">
                <a:latin typeface="+mn-ea"/>
              </a:rPr>
              <a:t>난치질환자</a:t>
            </a:r>
            <a:r>
              <a:rPr lang="ko-KR" altLang="en-US" dirty="0" smtClean="0">
                <a:latin typeface="+mn-ea"/>
              </a:rPr>
              <a:t> 등</a:t>
            </a:r>
            <a:r>
              <a:rPr lang="en-US" altLang="ko-KR" dirty="0" smtClean="0">
                <a:latin typeface="+mn-ea"/>
              </a:rPr>
              <a:t>'</a:t>
            </a:r>
            <a:r>
              <a:rPr lang="ko-KR" altLang="en-US" dirty="0" smtClean="0">
                <a:latin typeface="+mn-ea"/>
              </a:rPr>
              <a:t>에서 </a:t>
            </a:r>
            <a:r>
              <a:rPr lang="en-US" altLang="ko-KR" b="1" dirty="0" smtClean="0">
                <a:latin typeface="+mn-ea"/>
              </a:rPr>
              <a:t>'</a:t>
            </a:r>
            <a:r>
              <a:rPr lang="ko-KR" altLang="en-US" b="1" dirty="0" smtClean="0">
                <a:latin typeface="+mn-ea"/>
              </a:rPr>
              <a:t>첨단재생의료 임상</a:t>
            </a:r>
            <a:endParaRPr lang="en-US" altLang="ko-KR" b="1" dirty="0" smtClean="0">
              <a:latin typeface="+mn-ea"/>
            </a:endParaRPr>
          </a:p>
          <a:p>
            <a:pPr marL="114300" indent="0" fontAlgn="base">
              <a:buNone/>
            </a:pPr>
            <a:r>
              <a:rPr lang="en-US" altLang="ko-KR" b="1" dirty="0" smtClean="0">
                <a:latin typeface="+mn-ea"/>
              </a:rPr>
              <a:t>  </a:t>
            </a:r>
            <a:r>
              <a:rPr lang="ko-KR" altLang="en-US" b="1" dirty="0" smtClean="0">
                <a:latin typeface="+mn-ea"/>
              </a:rPr>
              <a:t>연구 </a:t>
            </a:r>
            <a:r>
              <a:rPr lang="ko-KR" altLang="en-US" b="1" dirty="0">
                <a:latin typeface="+mn-ea"/>
              </a:rPr>
              <a:t>대상이 되는 사람</a:t>
            </a:r>
            <a:r>
              <a:rPr lang="en-US" altLang="ko-KR" b="1" dirty="0">
                <a:latin typeface="+mn-ea"/>
              </a:rPr>
              <a:t>'</a:t>
            </a:r>
            <a:r>
              <a:rPr lang="ko-KR" altLang="en-US" b="1" dirty="0">
                <a:latin typeface="+mn-ea"/>
              </a:rPr>
              <a:t>으로 </a:t>
            </a:r>
            <a:r>
              <a:rPr lang="ko-KR" altLang="en-US" b="1" dirty="0" smtClean="0">
                <a:latin typeface="+mn-ea"/>
              </a:rPr>
              <a:t>대상자 확대</a:t>
            </a:r>
            <a:endParaRPr lang="en-US" altLang="ko-KR" b="1" dirty="0" smtClean="0">
              <a:latin typeface="+mn-ea"/>
            </a:endParaRPr>
          </a:p>
          <a:p>
            <a:pPr fontAlgn="base">
              <a:buFontTx/>
              <a:buChar char="-"/>
            </a:pPr>
            <a:r>
              <a:rPr lang="ko-KR" altLang="en-US" dirty="0" smtClean="0"/>
              <a:t>제약 </a:t>
            </a:r>
            <a:r>
              <a:rPr lang="ko-KR" altLang="en-US" dirty="0"/>
              <a:t>대기업들과 </a:t>
            </a:r>
            <a:r>
              <a:rPr lang="ko-KR" altLang="en-US" dirty="0">
                <a:latin typeface="+mn-ea"/>
              </a:rPr>
              <a:t>주식시장에서 한몫 잡으려는 </a:t>
            </a:r>
            <a:r>
              <a:rPr lang="ko-KR" altLang="en-US" b="1" dirty="0" smtClean="0">
                <a:latin typeface="+mn-ea"/>
              </a:rPr>
              <a:t>투기꾼들을</a:t>
            </a:r>
            <a:endParaRPr lang="en-US" altLang="ko-KR" b="1" dirty="0" smtClean="0">
              <a:latin typeface="+mn-ea"/>
            </a:endParaRPr>
          </a:p>
          <a:p>
            <a:pPr marL="114300" indent="0" fontAlgn="base">
              <a:buNone/>
            </a:pPr>
            <a:r>
              <a:rPr lang="en-US" altLang="ko-KR" b="1" dirty="0">
                <a:latin typeface="+mn-ea"/>
              </a:rPr>
              <a:t> </a:t>
            </a:r>
            <a:r>
              <a:rPr lang="ko-KR" altLang="en-US" b="1" dirty="0" smtClean="0">
                <a:latin typeface="+mn-ea"/>
              </a:rPr>
              <a:t> </a:t>
            </a:r>
            <a:r>
              <a:rPr lang="ko-KR" altLang="en-US" b="1" dirty="0">
                <a:latin typeface="+mn-ea"/>
              </a:rPr>
              <a:t>위한 </a:t>
            </a:r>
            <a:r>
              <a:rPr lang="ko-KR" altLang="en-US" b="1" dirty="0" smtClean="0">
                <a:latin typeface="+mn-ea"/>
              </a:rPr>
              <a:t>법안으로 폐지되어야 한다</a:t>
            </a:r>
            <a:r>
              <a:rPr lang="en-US" altLang="ko-KR" dirty="0">
                <a:latin typeface="+mn-ea"/>
              </a:rPr>
              <a:t>.</a:t>
            </a:r>
            <a:endParaRPr lang="en-US" altLang="ko-KR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00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비대면 진료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395536" y="1600200"/>
            <a:ext cx="7848872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전공의 </a:t>
            </a:r>
            <a:r>
              <a:rPr lang="ko-KR" altLang="en-US" sz="25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파업에 따른 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의료공백 이유로 비대면 진료 전면 허용</a:t>
            </a:r>
            <a:r>
              <a:rPr lang="en-US" altLang="ko-KR" dirty="0" smtClean="0"/>
              <a:t>(2/23)</a:t>
            </a:r>
          </a:p>
          <a:p>
            <a:pPr>
              <a:buFontTx/>
              <a:buChar char="-"/>
            </a:pPr>
            <a:endParaRPr lang="en-US" altLang="ko-KR" sz="1000" dirty="0" smtClean="0"/>
          </a:p>
          <a:p>
            <a:pPr>
              <a:buFontTx/>
              <a:buChar char="-"/>
            </a:pPr>
            <a:r>
              <a:rPr lang="ko-KR" altLang="en-US" dirty="0" err="1" smtClean="0"/>
              <a:t>상급종병과</a:t>
            </a:r>
            <a:r>
              <a:rPr lang="ko-KR" altLang="en-US" dirty="0" smtClean="0"/>
              <a:t> </a:t>
            </a:r>
            <a:r>
              <a:rPr lang="ko-KR" altLang="en-US" dirty="0"/>
              <a:t>종합병원으로 </a:t>
            </a:r>
            <a:r>
              <a:rPr lang="ko-KR" altLang="en-US" dirty="0" smtClean="0"/>
              <a:t>비대면 진료 전면허용</a:t>
            </a: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전체 </a:t>
            </a:r>
            <a:r>
              <a:rPr lang="ko-KR" altLang="en-US" dirty="0"/>
              <a:t>진료 중 </a:t>
            </a:r>
            <a:r>
              <a:rPr lang="en-US" altLang="ko-KR" dirty="0"/>
              <a:t>30%</a:t>
            </a:r>
            <a:r>
              <a:rPr lang="ko-KR" altLang="en-US" dirty="0"/>
              <a:t>로 제한했던 비대면 비율과 월 이용 </a:t>
            </a:r>
            <a:r>
              <a:rPr lang="ko-KR" altLang="en-US" dirty="0" smtClean="0"/>
              <a:t>제한</a:t>
            </a:r>
            <a:endParaRPr lang="en-US" altLang="ko-KR" dirty="0" smtClean="0"/>
          </a:p>
          <a:p>
            <a:pPr marL="11430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 </a:t>
            </a:r>
            <a:r>
              <a:rPr lang="ko-KR" altLang="en-US" dirty="0"/>
              <a:t>건수도 </a:t>
            </a:r>
            <a:r>
              <a:rPr lang="ko-KR" altLang="en-US" dirty="0" smtClean="0"/>
              <a:t>폐지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25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전공의 파업과 무관한 </a:t>
            </a:r>
            <a:r>
              <a:rPr lang="ko-KR" altLang="en-US" sz="2500" b="1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의원급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500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경증환자 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진료증가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en-US" altLang="ko-KR" sz="1000" dirty="0" smtClean="0">
              <a:latin typeface="+mn-ea"/>
            </a:endParaRPr>
          </a:p>
          <a:p>
            <a:pPr marL="114300" indent="0">
              <a:buNone/>
            </a:pPr>
            <a:r>
              <a:rPr lang="en-US" altLang="ko-KR" dirty="0" smtClean="0">
                <a:latin typeface="+mn-ea"/>
              </a:rPr>
              <a:t> - </a:t>
            </a:r>
            <a:r>
              <a:rPr lang="ko-KR" altLang="en-US" dirty="0" smtClean="0"/>
              <a:t>의사 </a:t>
            </a:r>
            <a:r>
              <a:rPr lang="ko-KR" altLang="en-US" dirty="0"/>
              <a:t>집단행동 </a:t>
            </a:r>
            <a:r>
              <a:rPr lang="ko-KR" altLang="en-US" dirty="0" err="1"/>
              <a:t>중대본</a:t>
            </a:r>
            <a:r>
              <a:rPr lang="ko-KR" altLang="en-US" dirty="0"/>
              <a:t> </a:t>
            </a:r>
            <a:r>
              <a:rPr lang="ko-KR" altLang="en-US" dirty="0" smtClean="0"/>
              <a:t>브리핑</a:t>
            </a:r>
            <a:r>
              <a:rPr lang="en-US" altLang="ko-KR" dirty="0" smtClean="0"/>
              <a:t>(3/13)</a:t>
            </a:r>
            <a:r>
              <a:rPr lang="ko-KR" altLang="en-US" dirty="0" smtClean="0"/>
              <a:t>에 </a:t>
            </a:r>
            <a:r>
              <a:rPr lang="ko-KR" altLang="en-US" dirty="0"/>
              <a:t>따르면 전체 </a:t>
            </a:r>
            <a:r>
              <a:rPr lang="ko-KR" altLang="en-US" dirty="0" smtClean="0"/>
              <a:t>비대면</a:t>
            </a:r>
            <a:endParaRPr lang="en-US" altLang="ko-KR" dirty="0" smtClean="0"/>
          </a:p>
          <a:p>
            <a:pPr marL="11430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 </a:t>
            </a:r>
            <a:r>
              <a:rPr lang="ko-KR" altLang="en-US" dirty="0"/>
              <a:t>진료 </a:t>
            </a:r>
            <a:r>
              <a:rPr lang="ko-KR" altLang="en-US" dirty="0" smtClean="0"/>
              <a:t>급증하였고 환자 </a:t>
            </a:r>
            <a:r>
              <a:rPr lang="ko-KR" altLang="en-US" dirty="0"/>
              <a:t>중 다빈도 질환은 감기 </a:t>
            </a:r>
            <a:r>
              <a:rPr lang="en-US" altLang="ko-KR" dirty="0"/>
              <a:t>24%, </a:t>
            </a:r>
            <a:r>
              <a:rPr lang="ko-KR" altLang="en-US" dirty="0"/>
              <a:t>피부 </a:t>
            </a:r>
            <a:r>
              <a:rPr lang="en-US" altLang="ko-KR" dirty="0"/>
              <a:t>20</a:t>
            </a:r>
            <a:r>
              <a:rPr lang="en-US" altLang="ko-KR" dirty="0" smtClean="0"/>
              <a:t>%,</a:t>
            </a:r>
          </a:p>
          <a:p>
            <a:pPr marL="11430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/>
              <a:t>소아과 </a:t>
            </a:r>
            <a:r>
              <a:rPr lang="en-US" altLang="ko-KR" dirty="0"/>
              <a:t>13</a:t>
            </a:r>
            <a:r>
              <a:rPr lang="en-US" altLang="ko-KR" dirty="0" smtClean="0"/>
              <a:t>% </a:t>
            </a:r>
            <a:r>
              <a:rPr lang="ko-KR" altLang="en-US" dirty="0" smtClean="0"/>
              <a:t>차지</a:t>
            </a:r>
            <a:endParaRPr lang="ko-KR" altLang="en-US" b="1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66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비대면 진료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향정신성의약품 처방 증가 우려</a:t>
            </a:r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집중관리약제 다빈도 처방</a:t>
            </a:r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탈모</a:t>
            </a:r>
            <a:r>
              <a:rPr lang="en-US" altLang="ko-KR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여드름 등 </a:t>
            </a:r>
            <a:r>
              <a:rPr lang="ko-KR" altLang="en-US" b="1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비급여약</a:t>
            </a:r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다빈도 처방</a:t>
            </a:r>
            <a:endParaRPr lang="ko-KR" altLang="en-US" b="1" dirty="0"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81" y="1539230"/>
            <a:ext cx="8162925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62865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992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의약품 </a:t>
            </a:r>
            <a:r>
              <a:rPr lang="ko-KR" altLang="en-US" dirty="0" smtClean="0"/>
              <a:t>품절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공급중단</a:t>
            </a:r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부족 보고제도에서 살펴본 수급불안정</a:t>
            </a:r>
            <a:endParaRPr lang="ko-KR" altLang="en-US" sz="2500" b="1" dirty="0"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1562"/>
            <a:ext cx="91948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763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의약품 </a:t>
            </a:r>
            <a:r>
              <a:rPr lang="ko-KR" altLang="en-US" dirty="0" smtClean="0"/>
              <a:t>품절 문제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공급중단</a:t>
            </a:r>
            <a:r>
              <a:rPr lang="en-US" altLang="ko-KR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부족 보고제도에서 살펴본 수급불안정</a:t>
            </a:r>
            <a:endParaRPr lang="ko-KR" altLang="en-US" sz="2500" b="1" dirty="0"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2196554"/>
            <a:ext cx="9131300" cy="396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93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의약품 품절 문제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5141168"/>
          </a:xfrm>
        </p:spPr>
        <p:txBody>
          <a:bodyPr>
            <a:normAutofit/>
          </a:bodyPr>
          <a:lstStyle/>
          <a:p>
            <a:pPr marL="571500" indent="-457200">
              <a:lnSpc>
                <a:spcPct val="150000"/>
              </a:lnSpc>
              <a:buAutoNum type="arabicPeriod"/>
            </a:pP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국내외 의약품 공급 부족 문제 지속적으로 발생</a:t>
            </a:r>
            <a:endParaRPr lang="en-US" altLang="ko-KR" b="1" dirty="0">
              <a:latin typeface="굴림체" pitchFamily="49" charset="-127"/>
              <a:ea typeface="굴림체" pitchFamily="49" charset="-127"/>
            </a:endParaRPr>
          </a:p>
          <a:p>
            <a:pPr marL="571500" indent="-457200">
              <a:buAutoNum type="arabicPeriod"/>
            </a:pPr>
            <a:r>
              <a:rPr lang="ko-KR" altLang="en-US" b="1" dirty="0">
                <a:latin typeface="굴림체" pitchFamily="49" charset="-127"/>
                <a:ea typeface="굴림체" pitchFamily="49" charset="-127"/>
              </a:rPr>
              <a:t>코로나</a:t>
            </a: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19</a:t>
            </a:r>
            <a:r>
              <a:rPr lang="ko-KR" altLang="en-US" b="1" dirty="0">
                <a:latin typeface="굴림체" pitchFamily="49" charset="-127"/>
                <a:ea typeface="굴림체" pitchFamily="49" charset="-127"/>
              </a:rPr>
              <a:t>로 악화</a:t>
            </a:r>
            <a:endParaRPr lang="en-US" altLang="ko-KR" b="1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코로나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19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초기 약품 구입량 폭등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 </a:t>
            </a: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-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완제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/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원료의약품 수출 제한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비축 증가</a:t>
            </a:r>
            <a:endParaRPr lang="en-US" altLang="ko-KR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-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글로벌 </a:t>
            </a:r>
            <a:r>
              <a:rPr lang="ko-KR" altLang="en-US" dirty="0" err="1">
                <a:latin typeface="굴림체" pitchFamily="49" charset="-127"/>
                <a:ea typeface="굴림체" pitchFamily="49" charset="-127"/>
              </a:rPr>
              <a:t>공급망에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 의존한 의약품 공급이 </a:t>
            </a:r>
            <a:endParaRPr lang="en-US" altLang="ko-KR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 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코로나 </a:t>
            </a: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19 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이후 악화</a:t>
            </a:r>
            <a:endParaRPr lang="en-US" altLang="ko-KR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-&gt; </a:t>
            </a:r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저절로 </a:t>
            </a:r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해결될 가능성이 매우 낮거나 거의 </a:t>
            </a:r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없으므로</a:t>
            </a:r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altLang="ko-KR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정책적 대응 </a:t>
            </a:r>
            <a:r>
              <a:rPr lang="ko-KR" altLang="en-US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필요</a:t>
            </a:r>
            <a:endParaRPr lang="en-US" altLang="ko-KR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50000"/>
              </a:lnSpc>
              <a:buNone/>
            </a:pPr>
            <a:endParaRPr lang="en-US" altLang="ko-KR" sz="8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ko-KR" altLang="en-US" sz="1000" dirty="0" smtClean="0">
                <a:latin typeface="굴림체" pitchFamily="49" charset="-127"/>
                <a:ea typeface="굴림체" pitchFamily="49" charset="-127"/>
              </a:rPr>
              <a:t>       자료</a:t>
            </a:r>
            <a:r>
              <a:rPr lang="en-US" altLang="ko-KR" sz="1000" dirty="0" smtClean="0">
                <a:latin typeface="굴림체" pitchFamily="49" charset="-127"/>
                <a:ea typeface="굴림체" pitchFamily="49" charset="-127"/>
              </a:rPr>
              <a:t>: ‘</a:t>
            </a:r>
            <a:r>
              <a:rPr lang="ko-KR" altLang="en-US" sz="1000" dirty="0" smtClean="0">
                <a:latin typeface="굴림체" pitchFamily="49" charset="-127"/>
                <a:ea typeface="굴림체" pitchFamily="49" charset="-127"/>
              </a:rPr>
              <a:t>의약품</a:t>
            </a:r>
            <a:r>
              <a:rPr lang="en-US" altLang="ko-KR" sz="1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1000" dirty="0" smtClean="0">
                <a:latin typeface="굴림체" pitchFamily="49" charset="-127"/>
                <a:ea typeface="굴림체" pitchFamily="49" charset="-127"/>
              </a:rPr>
              <a:t>수급불안정 해소 및 안정공급체계 구축을 위한 제도적 방안</a:t>
            </a:r>
            <a:r>
              <a:rPr lang="en-US" altLang="ko-KR" sz="1000" dirty="0" smtClean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1000" dirty="0" smtClean="0">
                <a:latin typeface="굴림체" pitchFamily="49" charset="-127"/>
                <a:ea typeface="굴림체" pitchFamily="49" charset="-127"/>
              </a:rPr>
              <a:t>국회토론회 자료집</a:t>
            </a:r>
            <a:endParaRPr lang="ko-KR" altLang="en-US" sz="1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394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정부 정책과  문제점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식약처ㆍ복지부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대응책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10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571500" indent="-457200">
              <a:buAutoNum type="arabicPeriod"/>
            </a:pP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의약품 수급불안정 대응 </a:t>
            </a:r>
            <a:r>
              <a:rPr lang="ko-KR" altLang="en-US" b="1" dirty="0" err="1" smtClean="0">
                <a:latin typeface="굴림체" pitchFamily="49" charset="-127"/>
                <a:ea typeface="굴림체" pitchFamily="49" charset="-127"/>
              </a:rPr>
              <a:t>민ㆍ관협의체</a:t>
            </a:r>
            <a:r>
              <a:rPr lang="en-US" altLang="ko-KR" b="1" baseline="30000" dirty="0" smtClean="0">
                <a:latin typeface="굴림체" pitchFamily="49" charset="-127"/>
                <a:ea typeface="굴림체" pitchFamily="49" charset="-127"/>
              </a:rPr>
              <a:t>*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 개최</a:t>
            </a:r>
            <a:endParaRPr lang="en-US" altLang="ko-KR" sz="1000" b="1" dirty="0" smtClean="0">
              <a:latin typeface="굴림체" pitchFamily="49" charset="-127"/>
              <a:ea typeface="굴림체" pitchFamily="49" charset="-127"/>
            </a:endParaRPr>
          </a:p>
          <a:p>
            <a:pPr marL="571500" indent="-457200">
              <a:buAutoNum type="arabicPeriod"/>
            </a:pPr>
            <a:endParaRPr lang="en-US" altLang="ko-KR" sz="1000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사실상 유일하게 전반적인 의약품 수급불안정 대응에   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관한 정책 마련 기구로 운영되고 있음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114300" indent="0">
              <a:buNone/>
            </a:pPr>
            <a:endParaRPr lang="en-US" altLang="ko-KR" sz="8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실질적 조치사항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ㆍ제약사의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생산 독려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ㆍ의료계의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사용량 조정 요청</a:t>
            </a:r>
            <a:endParaRPr lang="en-US" altLang="ko-KR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ㆍ약국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등에서의 유통왜곡행위에 대한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규제안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마련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 </a:t>
            </a:r>
          </a:p>
          <a:p>
            <a:pPr marL="114300" indent="0">
              <a:buNone/>
            </a:pPr>
            <a:endParaRPr lang="en-US" altLang="ko-KR" sz="800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sz="1100" dirty="0" smtClean="0">
                <a:latin typeface="굴림체" pitchFamily="49" charset="-127"/>
                <a:ea typeface="굴림체" pitchFamily="49" charset="-127"/>
              </a:rPr>
              <a:t>      *</a:t>
            </a:r>
            <a:r>
              <a:rPr lang="ko-KR" altLang="en-US" sz="1100" dirty="0" smtClean="0">
                <a:latin typeface="굴림체" pitchFamily="49" charset="-127"/>
                <a:ea typeface="굴림체" pitchFamily="49" charset="-127"/>
              </a:rPr>
              <a:t>협의체는 복지부와 </a:t>
            </a:r>
            <a:r>
              <a:rPr lang="ko-KR" altLang="en-US" sz="1100" dirty="0" err="1" smtClean="0">
                <a:latin typeface="굴림체" pitchFamily="49" charset="-127"/>
                <a:ea typeface="굴림체" pitchFamily="49" charset="-127"/>
              </a:rPr>
              <a:t>식약처</a:t>
            </a:r>
            <a:r>
              <a:rPr lang="ko-KR" altLang="en-US" sz="1100" dirty="0" smtClean="0">
                <a:latin typeface="굴림체" pitchFamily="49" charset="-127"/>
                <a:ea typeface="굴림체" pitchFamily="49" charset="-127"/>
              </a:rPr>
              <a:t> 공동 주재로 심평원</a:t>
            </a:r>
            <a:r>
              <a:rPr lang="en-US" altLang="ko-KR" sz="1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1100" dirty="0" smtClean="0">
                <a:latin typeface="굴림체" pitchFamily="49" charset="-127"/>
                <a:ea typeface="굴림체" pitchFamily="49" charset="-127"/>
              </a:rPr>
              <a:t>대한약사회</a:t>
            </a:r>
            <a:r>
              <a:rPr lang="en-US" altLang="ko-KR" sz="1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1100" dirty="0" smtClean="0">
                <a:latin typeface="굴림체" pitchFamily="49" charset="-127"/>
                <a:ea typeface="굴림체" pitchFamily="49" charset="-127"/>
              </a:rPr>
              <a:t>대한의사협회</a:t>
            </a:r>
            <a:r>
              <a:rPr lang="en-US" altLang="ko-KR" sz="1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1100" dirty="0" err="1" smtClean="0">
                <a:latin typeface="굴림체" pitchFamily="49" charset="-127"/>
                <a:ea typeface="굴림체" pitchFamily="49" charset="-127"/>
              </a:rPr>
              <a:t>한국제약바이오협회</a:t>
            </a:r>
            <a:r>
              <a:rPr lang="en-US" altLang="ko-KR" sz="1100" dirty="0" smtClean="0">
                <a:latin typeface="굴림체" pitchFamily="49" charset="-127"/>
                <a:ea typeface="굴림체" pitchFamily="49" charset="-127"/>
              </a:rPr>
              <a:t>,</a:t>
            </a:r>
          </a:p>
          <a:p>
            <a:pPr marL="114300" indent="0">
              <a:buNone/>
            </a:pPr>
            <a:r>
              <a:rPr lang="en-US" altLang="ko-KR" sz="1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1100" dirty="0" smtClean="0">
                <a:latin typeface="굴림체" pitchFamily="49" charset="-127"/>
                <a:ea typeface="굴림체" pitchFamily="49" charset="-127"/>
              </a:rPr>
              <a:t>               </a:t>
            </a:r>
            <a:r>
              <a:rPr lang="ko-KR" altLang="en-US" sz="1100" dirty="0" smtClean="0">
                <a:latin typeface="굴림체" pitchFamily="49" charset="-127"/>
                <a:ea typeface="굴림체" pitchFamily="49" charset="-127"/>
              </a:rPr>
              <a:t>한국의약품유통협회</a:t>
            </a:r>
            <a:r>
              <a:rPr lang="en-US" altLang="ko-KR" sz="1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1100" dirty="0" smtClean="0">
                <a:latin typeface="굴림체" pitchFamily="49" charset="-127"/>
                <a:ea typeface="굴림체" pitchFamily="49" charset="-127"/>
              </a:rPr>
              <a:t>한국병원약사회 등이 참석하고 있음</a:t>
            </a:r>
            <a:r>
              <a:rPr lang="en-US" altLang="ko-KR" sz="1100" dirty="0" smtClean="0">
                <a:latin typeface="굴림체" pitchFamily="49" charset="-127"/>
                <a:ea typeface="굴림체" pitchFamily="49" charset="-127"/>
              </a:rPr>
              <a:t>.</a:t>
            </a:r>
            <a:endParaRPr lang="en-US" altLang="ko-KR" sz="1100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ko-KR" altLang="en-US" sz="2500" b="1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13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정부 정책과 문제점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식약처ㆍ복지부</a:t>
            </a:r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대응책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10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의약품 수급모니터링 체계 운영</a:t>
            </a:r>
            <a:endParaRPr lang="en-US" altLang="ko-KR" sz="1000" b="1" dirty="0" smtClean="0">
              <a:latin typeface="굴림체" pitchFamily="49" charset="-127"/>
              <a:ea typeface="굴림체" pitchFamily="49" charset="-127"/>
            </a:endParaRPr>
          </a:p>
          <a:p>
            <a:pPr marL="571500" indent="-457200">
              <a:buAutoNum type="arabicPeriod"/>
            </a:pPr>
            <a:endParaRPr lang="en-US" altLang="ko-KR" sz="1000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의약품관리종합정보센터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건강보험심사평가원 산하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는 수급불안정 의약품 신고채널을 설치 운영하며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의약품 유통정보를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분석ㆍ모니터링하여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도매업체 재고정보를 공개하고 있음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114300" indent="0">
              <a:buNone/>
            </a:pPr>
            <a:endParaRPr lang="en-US" altLang="ko-KR" sz="1000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-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식약처는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수급모니터링센터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를 운영하여 공급부족발생에 대해 신고를 접수하고 있음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또한 제약기업에 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생산</a:t>
            </a:r>
            <a:r>
              <a:rPr lang="ko-KR" altLang="en-US" dirty="0" err="1">
                <a:latin typeface="굴림체" pitchFamily="49" charset="-127"/>
                <a:ea typeface="굴림체" pitchFamily="49" charset="-127"/>
              </a:rPr>
              <a:t>ㆍ</a:t>
            </a:r>
            <a:r>
              <a:rPr lang="ko-KR" altLang="en-US" dirty="0" err="1" smtClean="0">
                <a:latin typeface="굴림체" pitchFamily="49" charset="-127"/>
                <a:ea typeface="굴림체" pitchFamily="49" charset="-127"/>
              </a:rPr>
              <a:t>수입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 계획량을 조사하고 있으며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dirty="0" smtClean="0">
                <a:latin typeface="굴림체" pitchFamily="49" charset="-127"/>
                <a:ea typeface="굴림체" pitchFamily="49" charset="-127"/>
              </a:rPr>
              <a:t>공급중단 및 보고대상의약품의 공급중단 및 보고를 접수하고 있음</a:t>
            </a: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.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ko-KR" altLang="en-US" sz="25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55776" y="2852936"/>
            <a:ext cx="5832648" cy="36724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3118896"/>
            <a:ext cx="5616624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00050" indent="-285750">
              <a:buFont typeface="Arial" charset="0"/>
              <a:buChar char="•"/>
            </a:pPr>
            <a:r>
              <a:rPr lang="ko-KR" altLang="en-US" sz="2200" b="1" dirty="0" smtClean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공급 안정화를 위한 선재적 대응 안됨</a:t>
            </a:r>
            <a:endParaRPr lang="en-US" altLang="ko-KR" sz="2200" b="1" dirty="0" smtClean="0">
              <a:solidFill>
                <a:srgbClr val="0070C0"/>
              </a:solidFill>
              <a:latin typeface="굴림체" pitchFamily="49" charset="-127"/>
              <a:ea typeface="굴림체" pitchFamily="49" charset="-127"/>
            </a:endParaRPr>
          </a:p>
          <a:p>
            <a:pPr marL="400050" indent="-285750">
              <a:buFont typeface="Arial" charset="0"/>
              <a:buChar char="•"/>
            </a:pPr>
            <a:endParaRPr lang="en-US" altLang="ko-KR" sz="1000" b="1" dirty="0" smtClean="0">
              <a:solidFill>
                <a:srgbClr val="0070C0"/>
              </a:solidFill>
              <a:latin typeface="굴림체" pitchFamily="49" charset="-127"/>
              <a:ea typeface="굴림체" pitchFamily="49" charset="-127"/>
            </a:endParaRPr>
          </a:p>
          <a:p>
            <a:pPr marL="400050" indent="-285750">
              <a:buFontTx/>
              <a:buChar char="-"/>
            </a:pPr>
            <a:r>
              <a:rPr lang="ko-KR" altLang="en-US" sz="2200" b="1" dirty="0" smtClean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공급부족</a:t>
            </a:r>
            <a:r>
              <a:rPr lang="en-US" altLang="ko-KR" sz="22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b="1" dirty="0" smtClean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품절의 정의조차 규정하지 못하고 있음</a:t>
            </a:r>
            <a:r>
              <a:rPr lang="ko-KR" altLang="en-US" sz="22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200" b="1" dirty="0" smtClean="0">
              <a:solidFill>
                <a:srgbClr val="0070C0"/>
              </a:solidFill>
              <a:latin typeface="굴림체" pitchFamily="49" charset="-127"/>
              <a:ea typeface="굴림체" pitchFamily="49" charset="-127"/>
            </a:endParaRPr>
          </a:p>
          <a:p>
            <a:pPr marL="400050" indent="-285750">
              <a:buFontTx/>
              <a:buChar char="-"/>
            </a:pPr>
            <a:endParaRPr lang="en-US" altLang="ko-KR" sz="1000" b="1" dirty="0" smtClean="0">
              <a:solidFill>
                <a:srgbClr val="0070C0"/>
              </a:solidFill>
              <a:latin typeface="굴림체" pitchFamily="49" charset="-127"/>
              <a:ea typeface="굴림체" pitchFamily="49" charset="-127"/>
            </a:endParaRPr>
          </a:p>
          <a:p>
            <a:pPr marL="400050" indent="-285750">
              <a:buFontTx/>
              <a:buChar char="-"/>
            </a:pPr>
            <a:r>
              <a:rPr lang="ko-KR" altLang="en-US" sz="2200" b="1" dirty="0" smtClean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공급 중단 </a:t>
            </a:r>
            <a:r>
              <a:rPr lang="ko-KR" altLang="en-US" sz="22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시 </a:t>
            </a:r>
            <a:r>
              <a:rPr lang="en-US" altLang="ko-KR" sz="22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60</a:t>
            </a:r>
            <a:r>
              <a:rPr lang="ko-KR" altLang="en-US" sz="22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일전 </a:t>
            </a:r>
            <a:r>
              <a:rPr lang="ko-KR" altLang="en-US" sz="2200" b="1" dirty="0" err="1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식약처</a:t>
            </a:r>
            <a:r>
              <a:rPr lang="ko-KR" altLang="en-US" sz="22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 보고 </a:t>
            </a:r>
            <a:r>
              <a:rPr lang="ko-KR" altLang="en-US" sz="2200" b="1" dirty="0" smtClean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의무 </a:t>
            </a:r>
            <a:r>
              <a:rPr lang="ko-KR" altLang="en-US" sz="22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이행하지 </a:t>
            </a:r>
            <a:r>
              <a:rPr lang="ko-KR" altLang="en-US" sz="2200" b="1" dirty="0" smtClean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않고 처벌받지도 않음</a:t>
            </a:r>
            <a:endParaRPr lang="en-US" altLang="ko-KR" sz="2200" b="1" dirty="0" smtClean="0">
              <a:solidFill>
                <a:srgbClr val="0070C0"/>
              </a:solidFill>
              <a:latin typeface="굴림체" pitchFamily="49" charset="-127"/>
              <a:ea typeface="굴림체" pitchFamily="49" charset="-127"/>
            </a:endParaRPr>
          </a:p>
          <a:p>
            <a:pPr marL="400050" indent="-285750">
              <a:buFontTx/>
              <a:buChar char="-"/>
            </a:pPr>
            <a:endParaRPr lang="en-US" altLang="ko-KR" sz="2200" dirty="0" smtClean="0">
              <a:solidFill>
                <a:srgbClr val="0070C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342900">
              <a:buFont typeface="Arial" pitchFamily="34" charset="0"/>
              <a:buChar char="•"/>
            </a:pPr>
            <a:r>
              <a:rPr lang="ko-KR" altLang="en-US" sz="2400" b="1" dirty="0" smtClean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안정적 </a:t>
            </a:r>
            <a:r>
              <a:rPr lang="ko-KR" altLang="en-US" sz="24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생산</a:t>
            </a:r>
            <a:r>
              <a:rPr lang="en-US" altLang="ko-KR" sz="24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b="1" dirty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유통 등 장기적 대책 방안 </a:t>
            </a:r>
            <a:r>
              <a:rPr lang="ko-KR" altLang="en-US" sz="2400" b="1" dirty="0" smtClean="0">
                <a:solidFill>
                  <a:srgbClr val="0070C0"/>
                </a:solidFill>
                <a:latin typeface="굴림체" pitchFamily="49" charset="-127"/>
                <a:ea typeface="굴림체" pitchFamily="49" charset="-127"/>
              </a:rPr>
              <a:t>부재</a:t>
            </a:r>
            <a:endParaRPr lang="ko-KR" altLang="en-US" sz="2400" b="1" dirty="0">
              <a:solidFill>
                <a:srgbClr val="0070C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104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정부 정책과 문제점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620000" cy="5141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700" b="1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식약처ㆍ복지부</a:t>
            </a:r>
            <a:r>
              <a:rPr lang="ko-KR" altLang="en-US" sz="27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대응책</a:t>
            </a:r>
            <a:endParaRPr lang="en-US" altLang="ko-KR" sz="27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의약품 가격 인상</a:t>
            </a:r>
            <a:endParaRPr lang="en-US" altLang="ko-KR" sz="1100" b="1" dirty="0" smtClean="0">
              <a:latin typeface="굴림체" pitchFamily="49" charset="-127"/>
              <a:ea typeface="굴림체" pitchFamily="49" charset="-127"/>
            </a:endParaRPr>
          </a:p>
          <a:p>
            <a:pPr marL="571500" indent="-457200">
              <a:buAutoNum type="arabicPeriod"/>
            </a:pPr>
            <a:endParaRPr lang="en-US" altLang="ko-KR" sz="1100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b="1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- 22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12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아세트아미노펜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성분 해열진통제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18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종의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약가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최대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76.5%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인상</a:t>
            </a:r>
            <a:endParaRPr lang="en-US" altLang="ko-KR" sz="2100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 - 23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6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월 수산화마그네슘 성분의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변비약의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약가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27.8%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인상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- 23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슈도에페드린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단일제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종의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약가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최대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45%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인상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- 23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12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부데소니드제제</a:t>
            </a: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100" dirty="0" err="1">
                <a:latin typeface="굴림체" pitchFamily="49" charset="-127"/>
                <a:ea typeface="굴림체" pitchFamily="49" charset="-127"/>
              </a:rPr>
              <a:t>풀미칸</a:t>
            </a: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100" dirty="0" err="1">
                <a:latin typeface="굴림체" pitchFamily="49" charset="-127"/>
                <a:ea typeface="굴림체" pitchFamily="49" charset="-127"/>
              </a:rPr>
              <a:t>풀미코트</a:t>
            </a: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)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종의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약가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최대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18.4%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인상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- 24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AAP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성분 해열제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현탁액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종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세프리토렌피복실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성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분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소아 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항생제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종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약가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인상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- 24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년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월 </a:t>
            </a:r>
            <a:r>
              <a:rPr lang="ko-KR" altLang="en-US" sz="2100" dirty="0" err="1">
                <a:latin typeface="굴림체" pitchFamily="49" charset="-127"/>
                <a:ea typeface="굴림체" pitchFamily="49" charset="-127"/>
              </a:rPr>
              <a:t>툴로부테롤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100" dirty="0" err="1">
                <a:latin typeface="굴림체" pitchFamily="49" charset="-127"/>
                <a:ea typeface="굴림체" pitchFamily="49" charset="-127"/>
              </a:rPr>
              <a:t>패취제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49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종의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약가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최대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27.2</a:t>
            </a: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% 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인상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en-US" altLang="ko-KR" sz="2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- 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현재 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진해거담제 </a:t>
            </a:r>
            <a:r>
              <a:rPr lang="ko-KR" altLang="en-US" sz="2100" dirty="0" err="1">
                <a:latin typeface="굴림체" pitchFamily="49" charset="-127"/>
                <a:ea typeface="굴림체" pitchFamily="49" charset="-127"/>
              </a:rPr>
              <a:t>코푸정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 등 동일성분 </a:t>
            </a:r>
            <a:r>
              <a:rPr lang="en-US" altLang="ko-KR" sz="21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종의</a:t>
            </a:r>
            <a:r>
              <a:rPr lang="ko-KR" altLang="en-US" sz="2100" dirty="0">
                <a:latin typeface="굴림체" pitchFamily="49" charset="-127"/>
                <a:ea typeface="굴림체" pitchFamily="49" charset="-127"/>
              </a:rPr>
              <a:t> 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약가</a:t>
            </a:r>
            <a:r>
              <a:rPr lang="ko-KR" altLang="en-US" sz="2100" dirty="0" smtClean="0">
                <a:latin typeface="굴림체" pitchFamily="49" charset="-127"/>
                <a:ea typeface="굴림체" pitchFamily="49" charset="-127"/>
              </a:rPr>
              <a:t> 인상 </a:t>
            </a:r>
            <a:r>
              <a:rPr lang="ko-KR" altLang="en-US" sz="2100" dirty="0" err="1" smtClean="0">
                <a:latin typeface="굴림체" pitchFamily="49" charset="-127"/>
                <a:ea typeface="굴림체" pitchFamily="49" charset="-127"/>
              </a:rPr>
              <a:t>논의중</a:t>
            </a:r>
            <a:endParaRPr lang="en-US" altLang="ko-KR" sz="2100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ko-KR" altLang="en-US" sz="2500" b="1" dirty="0"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229" y="4504959"/>
            <a:ext cx="5475798" cy="18763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229" y="2706892"/>
            <a:ext cx="5480630" cy="18001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536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정부 정책과 문제점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67544" y="1600200"/>
            <a:ext cx="7848872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5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국가필수의약품 관리 문제</a:t>
            </a:r>
            <a:endParaRPr lang="en-US" altLang="ko-KR" sz="2500" b="1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en-US" altLang="ko-KR" sz="1100" b="1" dirty="0" smtClean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r>
              <a:rPr lang="en-US" altLang="ko-KR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dirty="0">
              <a:latin typeface="굴림체" pitchFamily="49" charset="-127"/>
              <a:ea typeface="굴림체" pitchFamily="49" charset="-127"/>
            </a:endParaRPr>
          </a:p>
          <a:p>
            <a:pPr marL="114300" indent="0">
              <a:buNone/>
            </a:pPr>
            <a:endParaRPr lang="ko-KR" altLang="en-US" b="1" dirty="0">
              <a:latin typeface="굴림체" pitchFamily="49" charset="-127"/>
              <a:ea typeface="굴림체" pitchFamily="49" charset="-127"/>
            </a:endParaRPr>
          </a:p>
        </p:txBody>
      </p:sp>
      <p:pic>
        <p:nvPicPr>
          <p:cNvPr id="4" name="_x202399000" descr="EMB0000aff034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76871"/>
            <a:ext cx="4968552" cy="398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79638" y="1495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97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1325</TotalTime>
  <Words>1536</Words>
  <Application>Microsoft Office PowerPoint</Application>
  <PresentationFormat>화면 슬라이드 쇼(4:3)</PresentationFormat>
  <Paragraphs>281</Paragraphs>
  <Slides>25</Slides>
  <Notes>14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근접</vt:lpstr>
      <vt:lpstr> 의약품을 통해 본                 보건의료정책</vt:lpstr>
      <vt:lpstr>의약품 품절 문제</vt:lpstr>
      <vt:lpstr>의약품 품절 문제</vt:lpstr>
      <vt:lpstr>의약품 품절 문제</vt:lpstr>
      <vt:lpstr>의약품 품절 문제</vt:lpstr>
      <vt:lpstr>정부 정책과  문제점</vt:lpstr>
      <vt:lpstr>정부 정책과 문제점</vt:lpstr>
      <vt:lpstr>정부 정책과 문제점</vt:lpstr>
      <vt:lpstr>정부 정책과 문제점</vt:lpstr>
      <vt:lpstr>정부 정책과 문제점</vt:lpstr>
      <vt:lpstr>정부 정책과 문제점</vt:lpstr>
      <vt:lpstr>시장 의존적 공급 정책의 문제</vt:lpstr>
      <vt:lpstr>시장 의존적 공급정책의 문제</vt:lpstr>
      <vt:lpstr>시장 의존적 공급정책의 문제</vt:lpstr>
      <vt:lpstr>자료독점권 강화 문제</vt:lpstr>
      <vt:lpstr>자료독점권 강화 문제</vt:lpstr>
      <vt:lpstr>의약품 공공성 강화</vt:lpstr>
      <vt:lpstr>의약품 공공성 강화</vt:lpstr>
      <vt:lpstr>의약품 공공성 강화</vt:lpstr>
      <vt:lpstr>의약품 공공성 강화</vt:lpstr>
      <vt:lpstr>(허가)임상 3상 조건부 시판 허가</vt:lpstr>
      <vt:lpstr>(허가)첨단재생의료법</vt:lpstr>
      <vt:lpstr>(허가)첨단재생의료법</vt:lpstr>
      <vt:lpstr>비대면 진료 문제</vt:lpstr>
      <vt:lpstr>비대면 진료 문제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197</cp:revision>
  <dcterms:created xsi:type="dcterms:W3CDTF">2024-03-16T05:49:25Z</dcterms:created>
  <dcterms:modified xsi:type="dcterms:W3CDTF">2024-03-19T03:25:03Z</dcterms:modified>
</cp:coreProperties>
</file>